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6" r:id="rId3"/>
    <p:sldId id="257" r:id="rId4"/>
    <p:sldId id="264" r:id="rId5"/>
    <p:sldId id="265" r:id="rId6"/>
    <p:sldId id="259" r:id="rId7"/>
    <p:sldId id="260" r:id="rId8"/>
    <p:sldId id="261" r:id="rId9"/>
    <p:sldId id="262" r:id="rId10"/>
    <p:sldId id="263" r:id="rId11"/>
  </p:sldIdLst>
  <p:sldSz cx="12192000" cy="6858000"/>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E6451E"/>
    <a:srgbClr val="CC9900"/>
    <a:srgbClr val="CCCC00"/>
    <a:srgbClr val="CC0066"/>
    <a:srgbClr val="FF0066"/>
    <a:srgbClr val="FF6699"/>
    <a:srgbClr val="FFCCFF"/>
    <a:srgbClr val="4E4F53"/>
    <a:srgbClr val="0296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348"/>
          </a:xfrm>
          <a:prstGeom prst="rect">
            <a:avLst/>
          </a:prstGeom>
        </p:spPr>
        <p:txBody>
          <a:bodyPr vert="horz" lIns="91440" tIns="45720" rIns="91440" bIns="45720" rtlCol="0"/>
          <a:lstStyle>
            <a:lvl1pPr algn="r">
              <a:defRPr sz="1200"/>
            </a:lvl1pPr>
          </a:lstStyle>
          <a:p>
            <a:fld id="{9F811F8E-699F-4653-BFD6-B29429980A3C}" type="datetimeFigureOut">
              <a:rPr kumimoji="1" lang="ja-JP" altLang="en-US" smtClean="0"/>
              <a:t>2024/9/22</a:t>
            </a:fld>
            <a:endParaRPr kumimoji="1" lang="ja-JP" altLang="en-US"/>
          </a:p>
        </p:txBody>
      </p:sp>
      <p:sp>
        <p:nvSpPr>
          <p:cNvPr id="4" name="スライド イメージ プレースホルダー 3"/>
          <p:cNvSpPr>
            <a:spLocks noGrp="1" noRot="1" noChangeAspect="1"/>
          </p:cNvSpPr>
          <p:nvPr>
            <p:ph type="sldImg" idx="2"/>
          </p:nvPr>
        </p:nvSpPr>
        <p:spPr>
          <a:xfrm>
            <a:off x="407988" y="1235075"/>
            <a:ext cx="591978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51220"/>
            <a:ext cx="5388610" cy="38873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7317"/>
            <a:ext cx="2918831" cy="49534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7317"/>
            <a:ext cx="2918831" cy="495347"/>
          </a:xfrm>
          <a:prstGeom prst="rect">
            <a:avLst/>
          </a:prstGeom>
        </p:spPr>
        <p:txBody>
          <a:bodyPr vert="horz" lIns="91440" tIns="45720" rIns="91440" bIns="45720" rtlCol="0" anchor="b"/>
          <a:lstStyle>
            <a:lvl1pPr algn="r">
              <a:defRPr sz="1200"/>
            </a:lvl1pPr>
          </a:lstStyle>
          <a:p>
            <a:fld id="{C6F3E75D-619F-4932-9A89-4DD7CB175678}" type="slidenum">
              <a:rPr kumimoji="1" lang="ja-JP" altLang="en-US" smtClean="0"/>
              <a:t>‹#›</a:t>
            </a:fld>
            <a:endParaRPr kumimoji="1" lang="ja-JP" altLang="en-US"/>
          </a:p>
        </p:txBody>
      </p:sp>
    </p:spTree>
    <p:extLst>
      <p:ext uri="{BB962C8B-B14F-4D97-AF65-F5344CB8AC3E}">
        <p14:creationId xmlns:p14="http://schemas.microsoft.com/office/powerpoint/2010/main" val="9172875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1BF82D-C608-B5A0-38A0-7289EC48C5B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EF73235-3257-50F0-F049-5EB134B275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C1699C2-AD4A-FABD-5FB3-74C46DFB207C}"/>
              </a:ext>
            </a:extLst>
          </p:cNvPr>
          <p:cNvSpPr>
            <a:spLocks noGrp="1"/>
          </p:cNvSpPr>
          <p:nvPr>
            <p:ph type="dt" sz="half" idx="10"/>
          </p:nvPr>
        </p:nvSpPr>
        <p:spPr/>
        <p:txBody>
          <a:bodyPr/>
          <a:lstStyle/>
          <a:p>
            <a:fld id="{80BAD989-036E-48EE-87B0-D262CFFF9AEE}"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D13D5B9A-3B83-091B-D11E-E6B429C9C7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3482B3-83AD-9F74-7313-884C7651594B}"/>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1786398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7FC433-423E-A582-5AF7-1B6EB1861F9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961991-A01D-75EA-2881-0C7058E454F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FA0AFE-5499-50FE-4B85-26875A3A32FB}"/>
              </a:ext>
            </a:extLst>
          </p:cNvPr>
          <p:cNvSpPr>
            <a:spLocks noGrp="1"/>
          </p:cNvSpPr>
          <p:nvPr>
            <p:ph type="dt" sz="half" idx="10"/>
          </p:nvPr>
        </p:nvSpPr>
        <p:spPr/>
        <p:txBody>
          <a:bodyPr/>
          <a:lstStyle/>
          <a:p>
            <a:fld id="{1AD4EA2F-2E79-428A-9AAE-E6B42D8F4BF7}"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6C792CA9-0E6B-AB6E-0AFF-9F7E6CBB82C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F29D123-69E9-30F6-FF65-5258D66FCF32}"/>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3330449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FB20E9B-D402-FD56-4100-54AECE19C44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F128485-0D5B-E662-B354-0BDCF40DA9C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D2F8D9-B46C-9988-5DE2-39B22966519D}"/>
              </a:ext>
            </a:extLst>
          </p:cNvPr>
          <p:cNvSpPr>
            <a:spLocks noGrp="1"/>
          </p:cNvSpPr>
          <p:nvPr>
            <p:ph type="dt" sz="half" idx="10"/>
          </p:nvPr>
        </p:nvSpPr>
        <p:spPr/>
        <p:txBody>
          <a:bodyPr/>
          <a:lstStyle/>
          <a:p>
            <a:fld id="{46FD8F58-583F-4B06-9316-FA7F1B2711A3}"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E16F8ACA-36D1-E0AB-8F48-7CBA14D7CB1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A97A47-EFF3-BA89-331E-2A8870C03AC5}"/>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4188101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1BF82D-C608-B5A0-38A0-7289EC48C5B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EF73235-3257-50F0-F049-5EB134B275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C1699C2-AD4A-FABD-5FB3-74C46DFB207C}"/>
              </a:ext>
            </a:extLst>
          </p:cNvPr>
          <p:cNvSpPr>
            <a:spLocks noGrp="1"/>
          </p:cNvSpPr>
          <p:nvPr>
            <p:ph type="dt" sz="half" idx="10"/>
          </p:nvPr>
        </p:nvSpPr>
        <p:spPr/>
        <p:txBody>
          <a:bodyPr/>
          <a:lstStyle/>
          <a:p>
            <a:fld id="{80BAD989-036E-48EE-87B0-D262CFFF9AEE}"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D13D5B9A-3B83-091B-D11E-E6B429C9C7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3482B3-83AD-9F74-7313-884C7651594B}"/>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308519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A24890-E28F-7400-7228-29B87708C6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925393E-ED41-5EF4-772F-4FC8311C46B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A4DC900-F06F-E013-3A8E-E4F290515339}"/>
              </a:ext>
            </a:extLst>
          </p:cNvPr>
          <p:cNvSpPr>
            <a:spLocks noGrp="1"/>
          </p:cNvSpPr>
          <p:nvPr>
            <p:ph type="dt" sz="half" idx="10"/>
          </p:nvPr>
        </p:nvSpPr>
        <p:spPr/>
        <p:txBody>
          <a:bodyPr/>
          <a:lstStyle/>
          <a:p>
            <a:fld id="{44E7BEBD-6F4F-41A2-8CEA-8B99FAFCC2D2}"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E929E865-9519-447E-8D68-B32A232E25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F1BD20-C53B-8707-2A33-16C753F6F695}"/>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5731115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768A66-8F4F-EBAE-5612-996D1A86F67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856E6F-5C1B-E099-F0E8-9F1427CFE1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CC5E4BC-501D-B95E-3DED-2B3D675B1B59}"/>
              </a:ext>
            </a:extLst>
          </p:cNvPr>
          <p:cNvSpPr>
            <a:spLocks noGrp="1"/>
          </p:cNvSpPr>
          <p:nvPr>
            <p:ph type="dt" sz="half" idx="10"/>
          </p:nvPr>
        </p:nvSpPr>
        <p:spPr/>
        <p:txBody>
          <a:bodyPr/>
          <a:lstStyle/>
          <a:p>
            <a:fld id="{2D1FD02E-31C2-4152-8B69-8B31226D5128}"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737298C6-DB1A-BDED-C052-E3BB775CAC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E8FA028-CA0F-682C-2F9E-DF107F491F90}"/>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2569392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AD068E-5E60-78D8-E9C8-46E9FF2FD00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AFA680E-CBCE-4431-E959-28A73B25BD1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32DA289-05C3-78F3-6738-9BB851F8165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64566D0-CD56-8C17-DCED-C8DB784A8E53}"/>
              </a:ext>
            </a:extLst>
          </p:cNvPr>
          <p:cNvSpPr>
            <a:spLocks noGrp="1"/>
          </p:cNvSpPr>
          <p:nvPr>
            <p:ph type="dt" sz="half" idx="10"/>
          </p:nvPr>
        </p:nvSpPr>
        <p:spPr/>
        <p:txBody>
          <a:bodyPr/>
          <a:lstStyle/>
          <a:p>
            <a:fld id="{9393857F-2CC6-44FA-B05E-FC0FC681D22A}" type="datetime1">
              <a:rPr kumimoji="1" lang="ja-JP" altLang="en-US" smtClean="0"/>
              <a:t>2024/9/22</a:t>
            </a:fld>
            <a:endParaRPr kumimoji="1" lang="ja-JP" altLang="en-US"/>
          </a:p>
        </p:txBody>
      </p:sp>
      <p:sp>
        <p:nvSpPr>
          <p:cNvPr id="6" name="フッター プレースホルダー 5">
            <a:extLst>
              <a:ext uri="{FF2B5EF4-FFF2-40B4-BE49-F238E27FC236}">
                <a16:creationId xmlns:a16="http://schemas.microsoft.com/office/drawing/2014/main" id="{487403F3-ED90-1338-DB54-58CE8FC76BA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34DEE73-2C2D-EF27-261D-6D88A21BCDEE}"/>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1788584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9116B1-886D-CE40-CA26-504F84CE989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3D953FE-29F1-193B-D57F-C98D592897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EAD6C73-F4F1-D873-4549-D65A0CDD508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412788D-7AC6-A8BF-A3DA-61C440CAD4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2A5CC89-DD9F-5156-E5C6-F3AFBA39D2B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A23CBD4-5545-8CD6-688B-0E3D81E5C99D}"/>
              </a:ext>
            </a:extLst>
          </p:cNvPr>
          <p:cNvSpPr>
            <a:spLocks noGrp="1"/>
          </p:cNvSpPr>
          <p:nvPr>
            <p:ph type="dt" sz="half" idx="10"/>
          </p:nvPr>
        </p:nvSpPr>
        <p:spPr/>
        <p:txBody>
          <a:bodyPr/>
          <a:lstStyle/>
          <a:p>
            <a:fld id="{05BA3CEC-6176-4FA7-B874-21983B6439EC}" type="datetime1">
              <a:rPr kumimoji="1" lang="ja-JP" altLang="en-US" smtClean="0"/>
              <a:t>2024/9/22</a:t>
            </a:fld>
            <a:endParaRPr kumimoji="1" lang="ja-JP" altLang="en-US"/>
          </a:p>
        </p:txBody>
      </p:sp>
      <p:sp>
        <p:nvSpPr>
          <p:cNvPr id="8" name="フッター プレースホルダー 7">
            <a:extLst>
              <a:ext uri="{FF2B5EF4-FFF2-40B4-BE49-F238E27FC236}">
                <a16:creationId xmlns:a16="http://schemas.microsoft.com/office/drawing/2014/main" id="{47CA504F-3AC0-E8DB-94CD-12B6D43A198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0A51E77-3443-3E13-4FC7-9B02D1CA76CA}"/>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29501365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DF7840-6B74-BBF5-BED6-DA9E2F3EA69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33595E7-1CF9-F850-A373-7308758F4B20}"/>
              </a:ext>
            </a:extLst>
          </p:cNvPr>
          <p:cNvSpPr>
            <a:spLocks noGrp="1"/>
          </p:cNvSpPr>
          <p:nvPr>
            <p:ph type="dt" sz="half" idx="10"/>
          </p:nvPr>
        </p:nvSpPr>
        <p:spPr/>
        <p:txBody>
          <a:bodyPr/>
          <a:lstStyle/>
          <a:p>
            <a:fld id="{7C2373E0-8091-4E22-AEEB-F66AE227AD69}" type="datetime1">
              <a:rPr kumimoji="1" lang="ja-JP" altLang="en-US" smtClean="0"/>
              <a:t>2024/9/22</a:t>
            </a:fld>
            <a:endParaRPr kumimoji="1" lang="ja-JP" altLang="en-US"/>
          </a:p>
        </p:txBody>
      </p:sp>
      <p:sp>
        <p:nvSpPr>
          <p:cNvPr id="4" name="フッター プレースホルダー 3">
            <a:extLst>
              <a:ext uri="{FF2B5EF4-FFF2-40B4-BE49-F238E27FC236}">
                <a16:creationId xmlns:a16="http://schemas.microsoft.com/office/drawing/2014/main" id="{4E3E13EF-4020-9921-F9B6-00940B1151B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A215285-5F53-09D2-503F-F876777B40EC}"/>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42499627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EEDDD25-FD89-BD12-9C7F-E0BED234FFF7}"/>
              </a:ext>
            </a:extLst>
          </p:cNvPr>
          <p:cNvSpPr>
            <a:spLocks noGrp="1"/>
          </p:cNvSpPr>
          <p:nvPr>
            <p:ph type="dt" sz="half" idx="10"/>
          </p:nvPr>
        </p:nvSpPr>
        <p:spPr/>
        <p:txBody>
          <a:bodyPr/>
          <a:lstStyle/>
          <a:p>
            <a:fld id="{E334D1CA-1D42-47C3-A32F-E15004914099}" type="datetime1">
              <a:rPr kumimoji="1" lang="ja-JP" altLang="en-US" smtClean="0"/>
              <a:t>2024/9/22</a:t>
            </a:fld>
            <a:endParaRPr kumimoji="1" lang="ja-JP" altLang="en-US"/>
          </a:p>
        </p:txBody>
      </p:sp>
      <p:sp>
        <p:nvSpPr>
          <p:cNvPr id="3" name="フッター プレースホルダー 2">
            <a:extLst>
              <a:ext uri="{FF2B5EF4-FFF2-40B4-BE49-F238E27FC236}">
                <a16:creationId xmlns:a16="http://schemas.microsoft.com/office/drawing/2014/main" id="{BC87257E-D02D-90DC-66E4-AC6D48E21F4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A647B7A-AE49-9081-852F-022D135EF198}"/>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36099912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EB439A-8DD2-3392-2D39-BD07469B1A4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750614E-8445-0763-CF7E-47910E1954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148AAE4-5A28-45C0-904B-6B14817B9B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FF8245-5ED4-3DFD-43A8-713D2026E0A7}"/>
              </a:ext>
            </a:extLst>
          </p:cNvPr>
          <p:cNvSpPr>
            <a:spLocks noGrp="1"/>
          </p:cNvSpPr>
          <p:nvPr>
            <p:ph type="dt" sz="half" idx="10"/>
          </p:nvPr>
        </p:nvSpPr>
        <p:spPr/>
        <p:txBody>
          <a:bodyPr/>
          <a:lstStyle/>
          <a:p>
            <a:fld id="{00C70B5E-E44D-4A6E-8575-47BD6E865A0E}" type="datetime1">
              <a:rPr kumimoji="1" lang="ja-JP" altLang="en-US" smtClean="0"/>
              <a:t>2024/9/22</a:t>
            </a:fld>
            <a:endParaRPr kumimoji="1" lang="ja-JP" altLang="en-US"/>
          </a:p>
        </p:txBody>
      </p:sp>
      <p:sp>
        <p:nvSpPr>
          <p:cNvPr id="6" name="フッター プレースホルダー 5">
            <a:extLst>
              <a:ext uri="{FF2B5EF4-FFF2-40B4-BE49-F238E27FC236}">
                <a16:creationId xmlns:a16="http://schemas.microsoft.com/office/drawing/2014/main" id="{AA70BFA8-E44F-3C3A-2989-C69B786C9A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10601E-612D-7A49-AA75-E1BB0E7D1748}"/>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177914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A24890-E28F-7400-7228-29B87708C6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925393E-ED41-5EF4-772F-4FC8311C46B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A4DC900-F06F-E013-3A8E-E4F290515339}"/>
              </a:ext>
            </a:extLst>
          </p:cNvPr>
          <p:cNvSpPr>
            <a:spLocks noGrp="1"/>
          </p:cNvSpPr>
          <p:nvPr>
            <p:ph type="dt" sz="half" idx="10"/>
          </p:nvPr>
        </p:nvSpPr>
        <p:spPr/>
        <p:txBody>
          <a:bodyPr/>
          <a:lstStyle/>
          <a:p>
            <a:fld id="{44E7BEBD-6F4F-41A2-8CEA-8B99FAFCC2D2}"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E929E865-9519-447E-8D68-B32A232E25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F1BD20-C53B-8707-2A33-16C753F6F695}"/>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10321441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52FFF5-DB48-C298-616B-F1EBBFE405A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F63FE47-B72C-31E0-02EA-3AF1581936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DAA9200-3677-40A1-219A-1D1FF2E13A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D51EB91-558E-949C-52B6-CF3735268ADB}"/>
              </a:ext>
            </a:extLst>
          </p:cNvPr>
          <p:cNvSpPr>
            <a:spLocks noGrp="1"/>
          </p:cNvSpPr>
          <p:nvPr>
            <p:ph type="dt" sz="half" idx="10"/>
          </p:nvPr>
        </p:nvSpPr>
        <p:spPr/>
        <p:txBody>
          <a:bodyPr/>
          <a:lstStyle/>
          <a:p>
            <a:fld id="{BC4170C2-3ED6-4D33-97D3-6A23D4215FD0}" type="datetime1">
              <a:rPr kumimoji="1" lang="ja-JP" altLang="en-US" smtClean="0"/>
              <a:t>2024/9/22</a:t>
            </a:fld>
            <a:endParaRPr kumimoji="1" lang="ja-JP" altLang="en-US"/>
          </a:p>
        </p:txBody>
      </p:sp>
      <p:sp>
        <p:nvSpPr>
          <p:cNvPr id="6" name="フッター プレースホルダー 5">
            <a:extLst>
              <a:ext uri="{FF2B5EF4-FFF2-40B4-BE49-F238E27FC236}">
                <a16:creationId xmlns:a16="http://schemas.microsoft.com/office/drawing/2014/main" id="{44807CEF-55ED-446A-E91E-646DA8BB440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A2F6E7-6DCE-7656-739A-09191ED0F46B}"/>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4932149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7FC433-423E-A582-5AF7-1B6EB1861F9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961991-A01D-75EA-2881-0C7058E454F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FA0AFE-5499-50FE-4B85-26875A3A32FB}"/>
              </a:ext>
            </a:extLst>
          </p:cNvPr>
          <p:cNvSpPr>
            <a:spLocks noGrp="1"/>
          </p:cNvSpPr>
          <p:nvPr>
            <p:ph type="dt" sz="half" idx="10"/>
          </p:nvPr>
        </p:nvSpPr>
        <p:spPr/>
        <p:txBody>
          <a:bodyPr/>
          <a:lstStyle/>
          <a:p>
            <a:fld id="{1AD4EA2F-2E79-428A-9AAE-E6B42D8F4BF7}"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6C792CA9-0E6B-AB6E-0AFF-9F7E6CBB82C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F29D123-69E9-30F6-FF65-5258D66FCF32}"/>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40273202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FB20E9B-D402-FD56-4100-54AECE19C44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F128485-0D5B-E662-B354-0BDCF40DA9C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D2F8D9-B46C-9988-5DE2-39B22966519D}"/>
              </a:ext>
            </a:extLst>
          </p:cNvPr>
          <p:cNvSpPr>
            <a:spLocks noGrp="1"/>
          </p:cNvSpPr>
          <p:nvPr>
            <p:ph type="dt" sz="half" idx="10"/>
          </p:nvPr>
        </p:nvSpPr>
        <p:spPr/>
        <p:txBody>
          <a:bodyPr/>
          <a:lstStyle/>
          <a:p>
            <a:fld id="{46FD8F58-583F-4B06-9316-FA7F1B2711A3}"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E16F8ACA-36D1-E0AB-8F48-7CBA14D7CB1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A97A47-EFF3-BA89-331E-2A8870C03AC5}"/>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403693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768A66-8F4F-EBAE-5612-996D1A86F67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856E6F-5C1B-E099-F0E8-9F1427CFE1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CC5E4BC-501D-B95E-3DED-2B3D675B1B59}"/>
              </a:ext>
            </a:extLst>
          </p:cNvPr>
          <p:cNvSpPr>
            <a:spLocks noGrp="1"/>
          </p:cNvSpPr>
          <p:nvPr>
            <p:ph type="dt" sz="half" idx="10"/>
          </p:nvPr>
        </p:nvSpPr>
        <p:spPr/>
        <p:txBody>
          <a:bodyPr/>
          <a:lstStyle/>
          <a:p>
            <a:fld id="{2D1FD02E-31C2-4152-8B69-8B31226D5128}"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737298C6-DB1A-BDED-C052-E3BB775CAC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E8FA028-CA0F-682C-2F9E-DF107F491F90}"/>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3279013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AD068E-5E60-78D8-E9C8-46E9FF2FD00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AFA680E-CBCE-4431-E959-28A73B25BD1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32DA289-05C3-78F3-6738-9BB851F8165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64566D0-CD56-8C17-DCED-C8DB784A8E53}"/>
              </a:ext>
            </a:extLst>
          </p:cNvPr>
          <p:cNvSpPr>
            <a:spLocks noGrp="1"/>
          </p:cNvSpPr>
          <p:nvPr>
            <p:ph type="dt" sz="half" idx="10"/>
          </p:nvPr>
        </p:nvSpPr>
        <p:spPr/>
        <p:txBody>
          <a:bodyPr/>
          <a:lstStyle/>
          <a:p>
            <a:fld id="{9393857F-2CC6-44FA-B05E-FC0FC681D22A}" type="datetime1">
              <a:rPr kumimoji="1" lang="ja-JP" altLang="en-US" smtClean="0"/>
              <a:t>2024/9/22</a:t>
            </a:fld>
            <a:endParaRPr kumimoji="1" lang="ja-JP" altLang="en-US"/>
          </a:p>
        </p:txBody>
      </p:sp>
      <p:sp>
        <p:nvSpPr>
          <p:cNvPr id="6" name="フッター プレースホルダー 5">
            <a:extLst>
              <a:ext uri="{FF2B5EF4-FFF2-40B4-BE49-F238E27FC236}">
                <a16:creationId xmlns:a16="http://schemas.microsoft.com/office/drawing/2014/main" id="{487403F3-ED90-1338-DB54-58CE8FC76BA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34DEE73-2C2D-EF27-261D-6D88A21BCDEE}"/>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3195690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9116B1-886D-CE40-CA26-504F84CE989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3D953FE-29F1-193B-D57F-C98D592897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EAD6C73-F4F1-D873-4549-D65A0CDD508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412788D-7AC6-A8BF-A3DA-61C440CAD4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2A5CC89-DD9F-5156-E5C6-F3AFBA39D2B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A23CBD4-5545-8CD6-688B-0E3D81E5C99D}"/>
              </a:ext>
            </a:extLst>
          </p:cNvPr>
          <p:cNvSpPr>
            <a:spLocks noGrp="1"/>
          </p:cNvSpPr>
          <p:nvPr>
            <p:ph type="dt" sz="half" idx="10"/>
          </p:nvPr>
        </p:nvSpPr>
        <p:spPr/>
        <p:txBody>
          <a:bodyPr/>
          <a:lstStyle/>
          <a:p>
            <a:fld id="{05BA3CEC-6176-4FA7-B874-21983B6439EC}" type="datetime1">
              <a:rPr kumimoji="1" lang="ja-JP" altLang="en-US" smtClean="0"/>
              <a:t>2024/9/22</a:t>
            </a:fld>
            <a:endParaRPr kumimoji="1" lang="ja-JP" altLang="en-US"/>
          </a:p>
        </p:txBody>
      </p:sp>
      <p:sp>
        <p:nvSpPr>
          <p:cNvPr id="8" name="フッター プレースホルダー 7">
            <a:extLst>
              <a:ext uri="{FF2B5EF4-FFF2-40B4-BE49-F238E27FC236}">
                <a16:creationId xmlns:a16="http://schemas.microsoft.com/office/drawing/2014/main" id="{47CA504F-3AC0-E8DB-94CD-12B6D43A198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0A51E77-3443-3E13-4FC7-9B02D1CA76CA}"/>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542893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DF7840-6B74-BBF5-BED6-DA9E2F3EA69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33595E7-1CF9-F850-A373-7308758F4B20}"/>
              </a:ext>
            </a:extLst>
          </p:cNvPr>
          <p:cNvSpPr>
            <a:spLocks noGrp="1"/>
          </p:cNvSpPr>
          <p:nvPr>
            <p:ph type="dt" sz="half" idx="10"/>
          </p:nvPr>
        </p:nvSpPr>
        <p:spPr/>
        <p:txBody>
          <a:bodyPr/>
          <a:lstStyle/>
          <a:p>
            <a:fld id="{7C2373E0-8091-4E22-AEEB-F66AE227AD69}" type="datetime1">
              <a:rPr kumimoji="1" lang="ja-JP" altLang="en-US" smtClean="0"/>
              <a:t>2024/9/22</a:t>
            </a:fld>
            <a:endParaRPr kumimoji="1" lang="ja-JP" altLang="en-US"/>
          </a:p>
        </p:txBody>
      </p:sp>
      <p:sp>
        <p:nvSpPr>
          <p:cNvPr id="4" name="フッター プレースホルダー 3">
            <a:extLst>
              <a:ext uri="{FF2B5EF4-FFF2-40B4-BE49-F238E27FC236}">
                <a16:creationId xmlns:a16="http://schemas.microsoft.com/office/drawing/2014/main" id="{4E3E13EF-4020-9921-F9B6-00940B1151B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A215285-5F53-09D2-503F-F876777B40EC}"/>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1611251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EEDDD25-FD89-BD12-9C7F-E0BED234FFF7}"/>
              </a:ext>
            </a:extLst>
          </p:cNvPr>
          <p:cNvSpPr>
            <a:spLocks noGrp="1"/>
          </p:cNvSpPr>
          <p:nvPr>
            <p:ph type="dt" sz="half" idx="10"/>
          </p:nvPr>
        </p:nvSpPr>
        <p:spPr/>
        <p:txBody>
          <a:bodyPr/>
          <a:lstStyle/>
          <a:p>
            <a:fld id="{E334D1CA-1D42-47C3-A32F-E15004914099}" type="datetime1">
              <a:rPr kumimoji="1" lang="ja-JP" altLang="en-US" smtClean="0"/>
              <a:t>2024/9/22</a:t>
            </a:fld>
            <a:endParaRPr kumimoji="1" lang="ja-JP" altLang="en-US"/>
          </a:p>
        </p:txBody>
      </p:sp>
      <p:sp>
        <p:nvSpPr>
          <p:cNvPr id="3" name="フッター プレースホルダー 2">
            <a:extLst>
              <a:ext uri="{FF2B5EF4-FFF2-40B4-BE49-F238E27FC236}">
                <a16:creationId xmlns:a16="http://schemas.microsoft.com/office/drawing/2014/main" id="{BC87257E-D02D-90DC-66E4-AC6D48E21F4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A647B7A-AE49-9081-852F-022D135EF198}"/>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324517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EB439A-8DD2-3392-2D39-BD07469B1A4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750614E-8445-0763-CF7E-47910E1954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148AAE4-5A28-45C0-904B-6B14817B9B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FF8245-5ED4-3DFD-43A8-713D2026E0A7}"/>
              </a:ext>
            </a:extLst>
          </p:cNvPr>
          <p:cNvSpPr>
            <a:spLocks noGrp="1"/>
          </p:cNvSpPr>
          <p:nvPr>
            <p:ph type="dt" sz="half" idx="10"/>
          </p:nvPr>
        </p:nvSpPr>
        <p:spPr/>
        <p:txBody>
          <a:bodyPr/>
          <a:lstStyle/>
          <a:p>
            <a:fld id="{00C70B5E-E44D-4A6E-8575-47BD6E865A0E}" type="datetime1">
              <a:rPr kumimoji="1" lang="ja-JP" altLang="en-US" smtClean="0"/>
              <a:t>2024/9/22</a:t>
            </a:fld>
            <a:endParaRPr kumimoji="1" lang="ja-JP" altLang="en-US"/>
          </a:p>
        </p:txBody>
      </p:sp>
      <p:sp>
        <p:nvSpPr>
          <p:cNvPr id="6" name="フッター プレースホルダー 5">
            <a:extLst>
              <a:ext uri="{FF2B5EF4-FFF2-40B4-BE49-F238E27FC236}">
                <a16:creationId xmlns:a16="http://schemas.microsoft.com/office/drawing/2014/main" id="{AA70BFA8-E44F-3C3A-2989-C69B786C9A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10601E-612D-7A49-AA75-E1BB0E7D1748}"/>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1893769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52FFF5-DB48-C298-616B-F1EBBFE405A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F63FE47-B72C-31E0-02EA-3AF1581936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DAA9200-3677-40A1-219A-1D1FF2E13A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D51EB91-558E-949C-52B6-CF3735268ADB}"/>
              </a:ext>
            </a:extLst>
          </p:cNvPr>
          <p:cNvSpPr>
            <a:spLocks noGrp="1"/>
          </p:cNvSpPr>
          <p:nvPr>
            <p:ph type="dt" sz="half" idx="10"/>
          </p:nvPr>
        </p:nvSpPr>
        <p:spPr/>
        <p:txBody>
          <a:bodyPr/>
          <a:lstStyle/>
          <a:p>
            <a:fld id="{BC4170C2-3ED6-4D33-97D3-6A23D4215FD0}" type="datetime1">
              <a:rPr kumimoji="1" lang="ja-JP" altLang="en-US" smtClean="0"/>
              <a:t>2024/9/22</a:t>
            </a:fld>
            <a:endParaRPr kumimoji="1" lang="ja-JP" altLang="en-US"/>
          </a:p>
        </p:txBody>
      </p:sp>
      <p:sp>
        <p:nvSpPr>
          <p:cNvPr id="6" name="フッター プレースホルダー 5">
            <a:extLst>
              <a:ext uri="{FF2B5EF4-FFF2-40B4-BE49-F238E27FC236}">
                <a16:creationId xmlns:a16="http://schemas.microsoft.com/office/drawing/2014/main" id="{44807CEF-55ED-446A-E91E-646DA8BB440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A2F6E7-6DCE-7656-739A-09191ED0F46B}"/>
              </a:ext>
            </a:extLst>
          </p:cNvPr>
          <p:cNvSpPr>
            <a:spLocks noGrp="1"/>
          </p:cNvSpPr>
          <p:nvPr>
            <p:ph type="sldNum" sz="quarter" idx="12"/>
          </p:nvPr>
        </p:nvSpPr>
        <p:spPr/>
        <p:txBody>
          <a:body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1948309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54CD235-E5A9-FC01-A3E1-638526866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72AF1C6-6442-6FEC-2CB2-0D60FD880A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5BFB6C0-1FAF-84EE-0F08-1B3688AFA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84BFB-D341-4B5F-BD6D-D03E4F210282}"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E40B949C-440E-C1F4-78BA-BF7924C01A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BA7789C-B20B-89FA-3D9F-397243C803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1272703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54CD235-E5A9-FC01-A3E1-638526866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72AF1C6-6442-6FEC-2CB2-0D60FD880A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5BFB6C0-1FAF-84EE-0F08-1B3688AFA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84BFB-D341-4B5F-BD6D-D03E4F210282}" type="datetime1">
              <a:rPr kumimoji="1" lang="ja-JP" altLang="en-US" smtClean="0"/>
              <a:t>2024/9/22</a:t>
            </a:fld>
            <a:endParaRPr kumimoji="1" lang="ja-JP" altLang="en-US"/>
          </a:p>
        </p:txBody>
      </p:sp>
      <p:sp>
        <p:nvSpPr>
          <p:cNvPr id="5" name="フッター プレースホルダー 4">
            <a:extLst>
              <a:ext uri="{FF2B5EF4-FFF2-40B4-BE49-F238E27FC236}">
                <a16:creationId xmlns:a16="http://schemas.microsoft.com/office/drawing/2014/main" id="{E40B949C-440E-C1F4-78BA-BF7924C01A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BA7789C-B20B-89FA-3D9F-397243C803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7B9287-80D7-414F-8A61-DB3A0E8E5F40}" type="slidenum">
              <a:rPr kumimoji="1" lang="ja-JP" altLang="en-US" smtClean="0"/>
              <a:t>‹#›</a:t>
            </a:fld>
            <a:endParaRPr kumimoji="1" lang="ja-JP" altLang="en-US"/>
          </a:p>
        </p:txBody>
      </p:sp>
    </p:spTree>
    <p:extLst>
      <p:ext uri="{BB962C8B-B14F-4D97-AF65-F5344CB8AC3E}">
        <p14:creationId xmlns:p14="http://schemas.microsoft.com/office/powerpoint/2010/main" val="437905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svg"/><Relationship Id="rId7" Type="http://schemas.openxmlformats.org/officeDocument/2006/relationships/image" Target="../media/image13.svg"/><Relationship Id="rId12"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F3C8EFF6-836D-E0AB-1FD8-5160798012E9}"/>
              </a:ext>
            </a:extLst>
          </p:cNvPr>
          <p:cNvSpPr txBox="1"/>
          <p:nvPr/>
        </p:nvSpPr>
        <p:spPr>
          <a:xfrm>
            <a:off x="196948" y="136525"/>
            <a:ext cx="11860235" cy="830997"/>
          </a:xfrm>
          <a:prstGeom prst="rect">
            <a:avLst/>
          </a:prstGeom>
          <a:noFill/>
        </p:spPr>
        <p:txBody>
          <a:bodyPr wrap="square" rtlCol="0">
            <a:spAutoFit/>
          </a:bodyPr>
          <a:lstStyle/>
          <a:p>
            <a:r>
              <a:rPr kumimoji="1" lang="ja-JP" altLang="en-US" sz="4800" b="1" dirty="0">
                <a:solidFill>
                  <a:schemeClr val="tx1">
                    <a:lumMod val="75000"/>
                    <a:lumOff val="25000"/>
                  </a:schemeClr>
                </a:solidFill>
                <a:latin typeface="メイリオ" panose="020B0604030504040204" pitchFamily="50" charset="-128"/>
                <a:ea typeface="メイリオ" panose="020B0604030504040204" pitchFamily="50" charset="-128"/>
              </a:rPr>
              <a:t>ナッジ検討プロセスモデル</a:t>
            </a:r>
            <a:r>
              <a:rPr kumimoji="1"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rPr>
              <a:t>（</a:t>
            </a:r>
            <a:r>
              <a:rPr lang="en-US" altLang="ja-JP" sz="2400" b="1" dirty="0">
                <a:solidFill>
                  <a:schemeClr val="tx1">
                    <a:lumMod val="75000"/>
                    <a:lumOff val="25000"/>
                  </a:schemeClr>
                </a:solidFill>
                <a:latin typeface="メイリオ" panose="020B0604030504040204" pitchFamily="50" charset="-128"/>
                <a:ea typeface="メイリオ" panose="020B0604030504040204" pitchFamily="50" charset="-128"/>
              </a:rPr>
              <a:t>v</a:t>
            </a:r>
            <a:r>
              <a:rPr kumimoji="1" lang="en-US" altLang="ja-JP" sz="2400" b="1" dirty="0">
                <a:solidFill>
                  <a:schemeClr val="tx1">
                    <a:lumMod val="75000"/>
                    <a:lumOff val="25000"/>
                  </a:schemeClr>
                </a:solidFill>
                <a:latin typeface="メイリオ" panose="020B0604030504040204" pitchFamily="50" charset="-128"/>
                <a:ea typeface="メイリオ" panose="020B0604030504040204" pitchFamily="50" charset="-128"/>
              </a:rPr>
              <a:t>er.2.0</a:t>
            </a:r>
            <a:r>
              <a:rPr kumimoji="1"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2400" b="1" dirty="0">
                <a:solidFill>
                  <a:schemeClr val="tx1">
                    <a:lumMod val="75000"/>
                    <a:lumOff val="25000"/>
                  </a:schemeClr>
                </a:solidFill>
                <a:latin typeface="メイリオ" panose="020B0604030504040204" pitchFamily="50" charset="-128"/>
                <a:ea typeface="メイリオ" panose="020B0604030504040204" pitchFamily="50" charset="-128"/>
              </a:rPr>
              <a:t>2024.9</a:t>
            </a:r>
            <a:r>
              <a:rPr kumimoji="1"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rPr>
              <a:t>作成）</a:t>
            </a:r>
            <a:endParaRPr kumimoji="1" lang="ja-JP" altLang="en-US" sz="48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26" name="グループ化 25">
            <a:extLst>
              <a:ext uri="{FF2B5EF4-FFF2-40B4-BE49-F238E27FC236}">
                <a16:creationId xmlns:a16="http://schemas.microsoft.com/office/drawing/2014/main" id="{5523484D-EC47-26D9-7275-DC17EEC6E6BB}"/>
              </a:ext>
            </a:extLst>
          </p:cNvPr>
          <p:cNvGrpSpPr/>
          <p:nvPr/>
        </p:nvGrpSpPr>
        <p:grpSpPr>
          <a:xfrm>
            <a:off x="196948" y="1200519"/>
            <a:ext cx="11772312" cy="1077858"/>
            <a:chOff x="196948" y="1313057"/>
            <a:chExt cx="11772312" cy="1077858"/>
          </a:xfrm>
        </p:grpSpPr>
        <p:grpSp>
          <p:nvGrpSpPr>
            <p:cNvPr id="17" name="グループ化 16">
              <a:extLst>
                <a:ext uri="{FF2B5EF4-FFF2-40B4-BE49-F238E27FC236}">
                  <a16:creationId xmlns:a16="http://schemas.microsoft.com/office/drawing/2014/main" id="{A0AB8BFE-E548-6C9D-5750-DCD871DC1134}"/>
                </a:ext>
              </a:extLst>
            </p:cNvPr>
            <p:cNvGrpSpPr/>
            <p:nvPr/>
          </p:nvGrpSpPr>
          <p:grpSpPr>
            <a:xfrm>
              <a:off x="196948" y="1610152"/>
              <a:ext cx="11772312" cy="780763"/>
              <a:chOff x="844062" y="1230324"/>
              <a:chExt cx="11125198" cy="780763"/>
            </a:xfrm>
          </p:grpSpPr>
          <p:grpSp>
            <p:nvGrpSpPr>
              <p:cNvPr id="9" name="グループ化 8">
                <a:extLst>
                  <a:ext uri="{FF2B5EF4-FFF2-40B4-BE49-F238E27FC236}">
                    <a16:creationId xmlns:a16="http://schemas.microsoft.com/office/drawing/2014/main" id="{C0E8A4EA-DE83-5B3F-9F79-9B4D66201553}"/>
                  </a:ext>
                </a:extLst>
              </p:cNvPr>
              <p:cNvGrpSpPr/>
              <p:nvPr/>
            </p:nvGrpSpPr>
            <p:grpSpPr>
              <a:xfrm>
                <a:off x="844062" y="1235016"/>
                <a:ext cx="3176949" cy="776071"/>
                <a:chOff x="844062" y="1235016"/>
                <a:chExt cx="3176949" cy="776071"/>
              </a:xfrm>
            </p:grpSpPr>
            <p:sp>
              <p:nvSpPr>
                <p:cNvPr id="7" name="矢印: 五方向 6">
                  <a:extLst>
                    <a:ext uri="{FF2B5EF4-FFF2-40B4-BE49-F238E27FC236}">
                      <a16:creationId xmlns:a16="http://schemas.microsoft.com/office/drawing/2014/main" id="{F7A5A52F-185B-7738-86A0-6322F835B6B5}"/>
                    </a:ext>
                  </a:extLst>
                </p:cNvPr>
                <p:cNvSpPr/>
                <p:nvPr/>
              </p:nvSpPr>
              <p:spPr>
                <a:xfrm>
                  <a:off x="844062" y="1237364"/>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目的の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明確化</a:t>
                  </a:r>
                </a:p>
              </p:txBody>
            </p:sp>
            <p:sp>
              <p:nvSpPr>
                <p:cNvPr id="8" name="矢印: 五方向 7">
                  <a:extLst>
                    <a:ext uri="{FF2B5EF4-FFF2-40B4-BE49-F238E27FC236}">
                      <a16:creationId xmlns:a16="http://schemas.microsoft.com/office/drawing/2014/main" id="{1CB18EED-F49F-665B-3890-33B11EEE6287}"/>
                    </a:ext>
                  </a:extLst>
                </p:cNvPr>
                <p:cNvSpPr/>
                <p:nvPr/>
              </p:nvSpPr>
              <p:spPr>
                <a:xfrm>
                  <a:off x="2431362" y="1235016"/>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ペルソナ</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a:t>
                  </a:r>
                  <a:r>
                    <a:rPr lang="ja-JP" altLang="en-US" b="1" dirty="0">
                      <a:solidFill>
                        <a:schemeClr val="bg1"/>
                      </a:solidFill>
                      <a:latin typeface="メイリオ" panose="020B0604030504040204" pitchFamily="50" charset="-128"/>
                      <a:ea typeface="メイリオ" panose="020B0604030504040204" pitchFamily="50" charset="-128"/>
                    </a:rPr>
                    <a:t>設定</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grpSp>
          <p:grpSp>
            <p:nvGrpSpPr>
              <p:cNvPr id="10" name="グループ化 9">
                <a:extLst>
                  <a:ext uri="{FF2B5EF4-FFF2-40B4-BE49-F238E27FC236}">
                    <a16:creationId xmlns:a16="http://schemas.microsoft.com/office/drawing/2014/main" id="{1386CAC1-75BD-33BF-213C-6299F575E586}"/>
                  </a:ext>
                </a:extLst>
              </p:cNvPr>
              <p:cNvGrpSpPr/>
              <p:nvPr/>
            </p:nvGrpSpPr>
            <p:grpSpPr>
              <a:xfrm>
                <a:off x="4021016" y="1232668"/>
                <a:ext cx="3176949" cy="776071"/>
                <a:chOff x="844062" y="1235016"/>
                <a:chExt cx="3176949" cy="776071"/>
              </a:xfrm>
            </p:grpSpPr>
            <p:sp>
              <p:nvSpPr>
                <p:cNvPr id="11" name="矢印: 五方向 10">
                  <a:extLst>
                    <a:ext uri="{FF2B5EF4-FFF2-40B4-BE49-F238E27FC236}">
                      <a16:creationId xmlns:a16="http://schemas.microsoft.com/office/drawing/2014/main" id="{61BB4AF6-8B81-2008-5AFD-98AE46C9AC73}"/>
                    </a:ext>
                  </a:extLst>
                </p:cNvPr>
                <p:cNvSpPr/>
                <p:nvPr/>
              </p:nvSpPr>
              <p:spPr>
                <a:xfrm>
                  <a:off x="844062" y="1237364"/>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行動プロセスマップの作成</a:t>
                  </a:r>
                </a:p>
              </p:txBody>
            </p:sp>
            <p:sp>
              <p:nvSpPr>
                <p:cNvPr id="12" name="矢印: 五方向 11">
                  <a:extLst>
                    <a:ext uri="{FF2B5EF4-FFF2-40B4-BE49-F238E27FC236}">
                      <a16:creationId xmlns:a16="http://schemas.microsoft.com/office/drawing/2014/main" id="{BB91CAC7-2081-BE7B-9EAA-E3BA911D4C28}"/>
                    </a:ext>
                  </a:extLst>
                </p:cNvPr>
                <p:cNvSpPr/>
                <p:nvPr/>
              </p:nvSpPr>
              <p:spPr>
                <a:xfrm>
                  <a:off x="2431362" y="1235016"/>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優先順位</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の選定</a:t>
                  </a:r>
                </a:p>
              </p:txBody>
            </p:sp>
          </p:grpSp>
          <p:grpSp>
            <p:nvGrpSpPr>
              <p:cNvPr id="13" name="グループ化 12">
                <a:extLst>
                  <a:ext uri="{FF2B5EF4-FFF2-40B4-BE49-F238E27FC236}">
                    <a16:creationId xmlns:a16="http://schemas.microsoft.com/office/drawing/2014/main" id="{A838B59C-8C76-BA58-B7BC-0544B94171F5}"/>
                  </a:ext>
                </a:extLst>
              </p:cNvPr>
              <p:cNvGrpSpPr/>
              <p:nvPr/>
            </p:nvGrpSpPr>
            <p:grpSpPr>
              <a:xfrm>
                <a:off x="7197970" y="1230324"/>
                <a:ext cx="3191017" cy="776071"/>
                <a:chOff x="844062" y="1235016"/>
                <a:chExt cx="3191017" cy="776071"/>
              </a:xfrm>
            </p:grpSpPr>
            <p:sp>
              <p:nvSpPr>
                <p:cNvPr id="14" name="矢印: 五方向 13">
                  <a:extLst>
                    <a:ext uri="{FF2B5EF4-FFF2-40B4-BE49-F238E27FC236}">
                      <a16:creationId xmlns:a16="http://schemas.microsoft.com/office/drawing/2014/main" id="{047D518F-E873-B2A9-1E64-86A317FBDC35}"/>
                    </a:ext>
                  </a:extLst>
                </p:cNvPr>
                <p:cNvSpPr/>
                <p:nvPr/>
              </p:nvSpPr>
              <p:spPr>
                <a:xfrm>
                  <a:off x="844062" y="1237364"/>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介入案</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の検討</a:t>
                  </a:r>
                </a:p>
              </p:txBody>
            </p:sp>
            <p:sp>
              <p:nvSpPr>
                <p:cNvPr id="15" name="矢印: 五方向 14">
                  <a:extLst>
                    <a:ext uri="{FF2B5EF4-FFF2-40B4-BE49-F238E27FC236}">
                      <a16:creationId xmlns:a16="http://schemas.microsoft.com/office/drawing/2014/main" id="{9FD81B62-59C0-549E-107A-6007A2EC9539}"/>
                    </a:ext>
                  </a:extLst>
                </p:cNvPr>
                <p:cNvSpPr/>
                <p:nvPr/>
              </p:nvSpPr>
              <p:spPr>
                <a:xfrm>
                  <a:off x="2445430" y="1235016"/>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介入策の</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詳細設計</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grpSp>
          <p:sp>
            <p:nvSpPr>
              <p:cNvPr id="16" name="矢印: 五方向 15">
                <a:extLst>
                  <a:ext uri="{FF2B5EF4-FFF2-40B4-BE49-F238E27FC236}">
                    <a16:creationId xmlns:a16="http://schemas.microsoft.com/office/drawing/2014/main" id="{96C15621-EFB4-53D5-7C29-11326244DEE9}"/>
                  </a:ext>
                </a:extLst>
              </p:cNvPr>
              <p:cNvSpPr/>
              <p:nvPr/>
            </p:nvSpPr>
            <p:spPr>
              <a:xfrm>
                <a:off x="10379611" y="1235021"/>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効果</a:t>
                </a:r>
                <a:r>
                  <a:rPr kumimoji="1" lang="ja-JP" altLang="en-US" b="1" dirty="0">
                    <a:solidFill>
                      <a:schemeClr val="bg1"/>
                    </a:solidFill>
                    <a:latin typeface="メイリオ" panose="020B0604030504040204" pitchFamily="50" charset="-128"/>
                    <a:ea typeface="メイリオ" panose="020B0604030504040204" pitchFamily="50" charset="-128"/>
                  </a:rPr>
                  <a:t>検証</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手法の検討</a:t>
                </a:r>
              </a:p>
            </p:txBody>
          </p:sp>
        </p:grpSp>
        <p:sp>
          <p:nvSpPr>
            <p:cNvPr id="19" name="テキスト ボックス 18">
              <a:extLst>
                <a:ext uri="{FF2B5EF4-FFF2-40B4-BE49-F238E27FC236}">
                  <a16:creationId xmlns:a16="http://schemas.microsoft.com/office/drawing/2014/main" id="{6EAC4479-EBC3-D6F1-6C0C-77740E535C1D}"/>
                </a:ext>
              </a:extLst>
            </p:cNvPr>
            <p:cNvSpPr txBox="1"/>
            <p:nvPr/>
          </p:nvSpPr>
          <p:spPr>
            <a:xfrm>
              <a:off x="204384" y="1325228"/>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STEP1</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0" name="テキスト ボックス 19">
              <a:extLst>
                <a:ext uri="{FF2B5EF4-FFF2-40B4-BE49-F238E27FC236}">
                  <a16:creationId xmlns:a16="http://schemas.microsoft.com/office/drawing/2014/main" id="{C2EB7951-FD5F-5B50-7520-E2907D8DA084}"/>
                </a:ext>
              </a:extLst>
            </p:cNvPr>
            <p:cNvSpPr txBox="1"/>
            <p:nvPr/>
          </p:nvSpPr>
          <p:spPr>
            <a:xfrm>
              <a:off x="1884979" y="1320091"/>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a:t>
              </a:r>
              <a:r>
                <a:rPr lang="en-US" altLang="ja-JP" sz="2000" b="1" dirty="0">
                  <a:solidFill>
                    <a:srgbClr val="E6451E"/>
                  </a:solidFill>
                  <a:latin typeface="メイリオ" panose="020B0604030504040204" pitchFamily="50" charset="-128"/>
                  <a:ea typeface="メイリオ" panose="020B0604030504040204" pitchFamily="50" charset="-128"/>
                </a:rPr>
                <a:t>2</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1" name="テキスト ボックス 20">
              <a:extLst>
                <a:ext uri="{FF2B5EF4-FFF2-40B4-BE49-F238E27FC236}">
                  <a16:creationId xmlns:a16="http://schemas.microsoft.com/office/drawing/2014/main" id="{E9EFEDA4-56FF-02E0-3797-16D66C7D6C89}"/>
                </a:ext>
              </a:extLst>
            </p:cNvPr>
            <p:cNvSpPr txBox="1"/>
            <p:nvPr/>
          </p:nvSpPr>
          <p:spPr>
            <a:xfrm>
              <a:off x="3570761" y="1317748"/>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STEP3</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2" name="テキスト ボックス 21">
              <a:extLst>
                <a:ext uri="{FF2B5EF4-FFF2-40B4-BE49-F238E27FC236}">
                  <a16:creationId xmlns:a16="http://schemas.microsoft.com/office/drawing/2014/main" id="{A439A8C3-47B3-B133-C465-72F792891232}"/>
                </a:ext>
              </a:extLst>
            </p:cNvPr>
            <p:cNvSpPr txBox="1"/>
            <p:nvPr/>
          </p:nvSpPr>
          <p:spPr>
            <a:xfrm>
              <a:off x="5242473" y="1315403"/>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STEP4</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3" name="テキスト ボックス 22">
              <a:extLst>
                <a:ext uri="{FF2B5EF4-FFF2-40B4-BE49-F238E27FC236}">
                  <a16:creationId xmlns:a16="http://schemas.microsoft.com/office/drawing/2014/main" id="{406CF6A4-1431-6D33-3F4E-433B51DCEF7A}"/>
                </a:ext>
              </a:extLst>
            </p:cNvPr>
            <p:cNvSpPr txBox="1"/>
            <p:nvPr/>
          </p:nvSpPr>
          <p:spPr>
            <a:xfrm>
              <a:off x="6942320" y="1313057"/>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STEP5</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4" name="テキスト ボックス 23">
              <a:extLst>
                <a:ext uri="{FF2B5EF4-FFF2-40B4-BE49-F238E27FC236}">
                  <a16:creationId xmlns:a16="http://schemas.microsoft.com/office/drawing/2014/main" id="{35DE8F70-1D14-2386-7605-A97CD434307A}"/>
                </a:ext>
              </a:extLst>
            </p:cNvPr>
            <p:cNvSpPr txBox="1"/>
            <p:nvPr/>
          </p:nvSpPr>
          <p:spPr>
            <a:xfrm>
              <a:off x="8628099" y="1324781"/>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STEP6</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5" name="テキスト ボックス 24">
              <a:extLst>
                <a:ext uri="{FF2B5EF4-FFF2-40B4-BE49-F238E27FC236}">
                  <a16:creationId xmlns:a16="http://schemas.microsoft.com/office/drawing/2014/main" id="{C3BD2CF2-59E2-2F01-9419-8DA68AB237A6}"/>
                </a:ext>
              </a:extLst>
            </p:cNvPr>
            <p:cNvSpPr txBox="1"/>
            <p:nvPr/>
          </p:nvSpPr>
          <p:spPr>
            <a:xfrm>
              <a:off x="10299812" y="1322435"/>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STEP7</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grpSp>
      <p:sp>
        <p:nvSpPr>
          <p:cNvPr id="29" name="テキスト ボックス 28">
            <a:extLst>
              <a:ext uri="{FF2B5EF4-FFF2-40B4-BE49-F238E27FC236}">
                <a16:creationId xmlns:a16="http://schemas.microsoft.com/office/drawing/2014/main" id="{C40D0684-B69E-BE74-6493-DD0F4461B531}"/>
              </a:ext>
            </a:extLst>
          </p:cNvPr>
          <p:cNvSpPr txBox="1"/>
          <p:nvPr/>
        </p:nvSpPr>
        <p:spPr>
          <a:xfrm>
            <a:off x="323557" y="2935531"/>
            <a:ext cx="11645703" cy="3231654"/>
          </a:xfrm>
          <a:prstGeom prst="rect">
            <a:avLst/>
          </a:prstGeom>
          <a:noFill/>
        </p:spPr>
        <p:txBody>
          <a:bodyPr wrap="square" rtlCol="0">
            <a:spAutoFit/>
          </a:bodyPr>
          <a:lstStyle/>
          <a:p>
            <a:pPr algn="ctr"/>
            <a:r>
              <a:rPr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rPr>
              <a:t>＜プロセスモデルの利用にあたって＞</a:t>
            </a:r>
            <a:endParaRPr kumimoji="1" lang="en-US"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600" dirty="0">
                <a:solidFill>
                  <a:schemeClr val="bg1">
                    <a:lumMod val="50000"/>
                  </a:schemeClr>
                </a:solidFill>
                <a:latin typeface="メイリオ" panose="020B0604030504040204" pitchFamily="50" charset="-128"/>
                <a:ea typeface="メイリオ" panose="020B0604030504040204" pitchFamily="50" charset="-128"/>
              </a:rPr>
              <a:t>●本プロセスモデルは、現状分析やナッジの検討を行うにあたっての基本的な検討プロセスを示すものです。</a:t>
            </a:r>
            <a:endParaRPr lang="en-US" altLang="ja-JP" sz="16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600" dirty="0">
                <a:solidFill>
                  <a:schemeClr val="bg1">
                    <a:lumMod val="50000"/>
                  </a:schemeClr>
                </a:solidFill>
                <a:latin typeface="メイリオ" panose="020B0604030504040204" pitchFamily="50" charset="-128"/>
                <a:ea typeface="メイリオ" panose="020B0604030504040204" pitchFamily="50" charset="-128"/>
              </a:rPr>
              <a:t>●全７ステップのワークシート形式となっているため、手順に従って検討を行うことで、効果的なナッジを検討することに</a:t>
            </a:r>
            <a:endParaRPr lang="en-US" altLang="ja-JP" sz="16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600" dirty="0">
                <a:solidFill>
                  <a:schemeClr val="bg1">
                    <a:lumMod val="50000"/>
                  </a:schemeClr>
                </a:solidFill>
                <a:latin typeface="メイリオ" panose="020B0604030504040204" pitchFamily="50" charset="-128"/>
                <a:ea typeface="メイリオ" panose="020B0604030504040204" pitchFamily="50" charset="-128"/>
              </a:rPr>
              <a:t>　役立ちます。</a:t>
            </a:r>
            <a:endParaRPr lang="en-US" altLang="ja-JP" sz="1600" dirty="0">
              <a:solidFill>
                <a:schemeClr val="bg1">
                  <a:lumMod val="50000"/>
                </a:schemeClr>
              </a:solidFill>
              <a:latin typeface="メイリオ" panose="020B0604030504040204" pitchFamily="50" charset="-128"/>
              <a:ea typeface="メイリオ" panose="020B0604030504040204" pitchFamily="50" charset="-128"/>
            </a:endParaRPr>
          </a:p>
          <a:p>
            <a:r>
              <a:rPr kumimoji="1" lang="ja-JP" altLang="en-US" sz="1600" dirty="0">
                <a:solidFill>
                  <a:schemeClr val="bg1">
                    <a:lumMod val="50000"/>
                  </a:schemeClr>
                </a:solidFill>
                <a:latin typeface="メイリオ" panose="020B0604030504040204" pitchFamily="50" charset="-128"/>
                <a:ea typeface="メイリオ" panose="020B0604030504040204" pitchFamily="50" charset="-128"/>
              </a:rPr>
              <a:t>●必要に応じて、</a:t>
            </a:r>
            <a:r>
              <a:rPr lang="ja-JP" altLang="en-US" sz="1600" dirty="0">
                <a:solidFill>
                  <a:schemeClr val="bg1">
                    <a:lumMod val="50000"/>
                  </a:schemeClr>
                </a:solidFill>
                <a:latin typeface="メイリオ" panose="020B0604030504040204" pitchFamily="50" charset="-128"/>
                <a:ea typeface="メイリオ" panose="020B0604030504040204" pitchFamily="50" charset="-128"/>
              </a:rPr>
              <a:t>７</a:t>
            </a:r>
            <a:r>
              <a:rPr kumimoji="1" lang="ja-JP" altLang="en-US" sz="1600" dirty="0">
                <a:solidFill>
                  <a:schemeClr val="bg1">
                    <a:lumMod val="50000"/>
                  </a:schemeClr>
                </a:solidFill>
                <a:latin typeface="メイリオ" panose="020B0604030504040204" pitchFamily="50" charset="-128"/>
                <a:ea typeface="メイリオ" panose="020B0604030504040204" pitchFamily="50" charset="-128"/>
              </a:rPr>
              <a:t>ステップ以外の要素についても検討することが望ましい場合があります。</a:t>
            </a:r>
            <a:endParaRPr kumimoji="1" lang="en-US" altLang="ja-JP" sz="1600" dirty="0">
              <a:solidFill>
                <a:schemeClr val="bg1">
                  <a:lumMod val="50000"/>
                </a:schemeClr>
              </a:solidFill>
              <a:latin typeface="メイリオ" panose="020B0604030504040204" pitchFamily="50" charset="-128"/>
              <a:ea typeface="メイリオ" panose="020B0604030504040204" pitchFamily="50" charset="-128"/>
            </a:endParaRPr>
          </a:p>
          <a:p>
            <a:endParaRPr lang="en-US" altLang="ja-JP" sz="1600" dirty="0">
              <a:solidFill>
                <a:schemeClr val="bg1">
                  <a:lumMod val="50000"/>
                </a:schemeClr>
              </a:solidFill>
              <a:latin typeface="メイリオ" panose="020B0604030504040204" pitchFamily="50" charset="-128"/>
              <a:ea typeface="メイリオ" panose="020B0604030504040204" pitchFamily="50" charset="-128"/>
            </a:endParaRPr>
          </a:p>
          <a:p>
            <a:pPr algn="ctr"/>
            <a:r>
              <a:rPr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rPr>
              <a:t>＜倫理性への配慮＞</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600" dirty="0">
                <a:solidFill>
                  <a:schemeClr val="bg1">
                    <a:lumMod val="50000"/>
                  </a:schemeClr>
                </a:solidFill>
                <a:latin typeface="メイリオ" panose="020B0604030504040204" pitchFamily="50" charset="-128"/>
                <a:ea typeface="メイリオ" panose="020B0604030504040204" pitchFamily="50" charset="-128"/>
              </a:rPr>
              <a:t>●ナッジは、人間の認知バイアス</a:t>
            </a:r>
            <a:r>
              <a:rPr lang="en-US" altLang="ja-JP" sz="16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600" dirty="0">
                <a:solidFill>
                  <a:schemeClr val="bg1">
                    <a:lumMod val="50000"/>
                  </a:schemeClr>
                </a:solidFill>
                <a:latin typeface="メイリオ" panose="020B0604030504040204" pitchFamily="50" charset="-128"/>
                <a:ea typeface="メイリオ" panose="020B0604030504040204" pitchFamily="50" charset="-128"/>
              </a:rPr>
              <a:t>惰性・クセ</a:t>
            </a:r>
            <a:r>
              <a:rPr lang="en-US" altLang="ja-JP" sz="16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600" dirty="0">
                <a:solidFill>
                  <a:schemeClr val="bg1">
                    <a:lumMod val="50000"/>
                  </a:schemeClr>
                </a:solidFill>
                <a:latin typeface="メイリオ" panose="020B0604030504040204" pitchFamily="50" charset="-128"/>
                <a:ea typeface="メイリオ" panose="020B0604030504040204" pitchFamily="50" charset="-128"/>
              </a:rPr>
              <a:t>に着目することから、相手方が「行動を誘導された</a:t>
            </a:r>
            <a:r>
              <a:rPr lang="en-US" altLang="ja-JP" sz="16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600" dirty="0">
                <a:solidFill>
                  <a:schemeClr val="bg1">
                    <a:lumMod val="50000"/>
                  </a:schemeClr>
                </a:solidFill>
                <a:latin typeface="メイリオ" panose="020B0604030504040204" pitchFamily="50" charset="-128"/>
                <a:ea typeface="メイリオ" panose="020B0604030504040204" pitchFamily="50" charset="-128"/>
              </a:rPr>
              <a:t>操られた</a:t>
            </a:r>
            <a:r>
              <a:rPr lang="en-US" altLang="ja-JP" sz="16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600" dirty="0">
                <a:solidFill>
                  <a:schemeClr val="bg1">
                    <a:lumMod val="50000"/>
                  </a:schemeClr>
                </a:solidFill>
                <a:latin typeface="メイリオ" panose="020B0604030504040204" pitchFamily="50" charset="-128"/>
                <a:ea typeface="メイリオ" panose="020B0604030504040204" pitchFamily="50" charset="-128"/>
              </a:rPr>
              <a:t>」と感じた場合、</a:t>
            </a:r>
            <a:endParaRPr lang="en-US" altLang="ja-JP" sz="16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600" dirty="0">
                <a:solidFill>
                  <a:schemeClr val="bg1">
                    <a:lumMod val="50000"/>
                  </a:schemeClr>
                </a:solidFill>
                <a:latin typeface="メイリオ" panose="020B0604030504040204" pitchFamily="50" charset="-128"/>
                <a:ea typeface="メイリオ" panose="020B0604030504040204" pitchFamily="50" charset="-128"/>
              </a:rPr>
              <a:t>　ナッジに対して否定的な感情に囚われてしまうおそれがあります。</a:t>
            </a:r>
            <a:endParaRPr lang="en-US" altLang="ja-JP" sz="16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600" dirty="0">
                <a:solidFill>
                  <a:schemeClr val="bg1">
                    <a:lumMod val="50000"/>
                  </a:schemeClr>
                </a:solidFill>
                <a:latin typeface="メイリオ" panose="020B0604030504040204" pitchFamily="50" charset="-128"/>
                <a:ea typeface="メイリオ" panose="020B0604030504040204" pitchFamily="50" charset="-128"/>
              </a:rPr>
              <a:t>●このことから、設計したナッジや効果検証手法が倫理的に問題がないか常に確認しておくことが必要です。</a:t>
            </a:r>
            <a:endParaRPr lang="en-US" altLang="ja-JP" sz="16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600" dirty="0">
                <a:solidFill>
                  <a:schemeClr val="bg1">
                    <a:lumMod val="50000"/>
                  </a:schemeClr>
                </a:solidFill>
                <a:latin typeface="メイリオ" panose="020B0604030504040204" pitchFamily="50" charset="-128"/>
                <a:ea typeface="メイリオ" panose="020B0604030504040204" pitchFamily="50" charset="-128"/>
              </a:rPr>
              <a:t>●確認にあたっては、専門家などの第三者に対する相談や下記の倫理チェックリストを活用することが望ましいです。</a:t>
            </a:r>
            <a:endParaRPr lang="en-US" altLang="ja-JP" sz="1200" dirty="0">
              <a:solidFill>
                <a:schemeClr val="bg1">
                  <a:lumMod val="50000"/>
                </a:schemeClr>
              </a:solidFill>
              <a:latin typeface="メイリオ" panose="020B0604030504040204" pitchFamily="50" charset="-128"/>
              <a:ea typeface="メイリオ" panose="020B0604030504040204" pitchFamily="50" charset="-128"/>
            </a:endParaRPr>
          </a:p>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　　（参考）日本版ナッジ・ユニットＢＥＳＴ</a:t>
            </a:r>
            <a:r>
              <a:rPr kumimoji="1" lang="en-US" altLang="ja-JP" sz="1200" dirty="0">
                <a:solidFill>
                  <a:schemeClr val="bg1">
                    <a:lumMod val="50000"/>
                  </a:schemeClr>
                </a:solidFill>
                <a:latin typeface="メイリオ" panose="020B0604030504040204" pitchFamily="50" charset="-128"/>
                <a:ea typeface="メイリオ" panose="020B0604030504040204" pitchFamily="50" charset="-128"/>
              </a:rPr>
              <a:t>『</a:t>
            </a:r>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ナッジ等の行動インサイトの活用に関わる倫理チェックリスト</a:t>
            </a:r>
            <a:r>
              <a:rPr kumimoji="1" lang="en-US" altLang="ja-JP" sz="1200" dirty="0">
                <a:solidFill>
                  <a:schemeClr val="bg1">
                    <a:lumMod val="50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30" name="スライド番号プレースホルダー 29">
            <a:extLst>
              <a:ext uri="{FF2B5EF4-FFF2-40B4-BE49-F238E27FC236}">
                <a16:creationId xmlns:a16="http://schemas.microsoft.com/office/drawing/2014/main" id="{E2050E0D-1B28-57BF-FCF0-16E715CEF0BB}"/>
              </a:ext>
            </a:extLst>
          </p:cNvPr>
          <p:cNvSpPr>
            <a:spLocks noGrp="1"/>
          </p:cNvSpPr>
          <p:nvPr>
            <p:ph type="sldNum" sz="quarter" idx="12"/>
          </p:nvPr>
        </p:nvSpPr>
        <p:spPr>
          <a:xfrm>
            <a:off x="9313983" y="6356350"/>
            <a:ext cx="2743200" cy="365125"/>
          </a:xfrm>
        </p:spPr>
        <p:txBody>
          <a:bodyPr/>
          <a:lstStyle/>
          <a:p>
            <a:fld id="{577B9287-80D7-414F-8A61-DB3A0E8E5F40}" type="slidenum">
              <a:rPr kumimoji="1" lang="ja-JP" altLang="en-US" smtClean="0"/>
              <a:t>1</a:t>
            </a:fld>
            <a:endParaRPr kumimoji="1" lang="ja-JP" altLang="en-US"/>
          </a:p>
        </p:txBody>
      </p:sp>
      <p:grpSp>
        <p:nvGrpSpPr>
          <p:cNvPr id="2" name="グループ化 1">
            <a:extLst>
              <a:ext uri="{FF2B5EF4-FFF2-40B4-BE49-F238E27FC236}">
                <a16:creationId xmlns:a16="http://schemas.microsoft.com/office/drawing/2014/main" id="{34B11C94-F7EB-779D-DBC9-9F7183A3C620}"/>
              </a:ext>
            </a:extLst>
          </p:cNvPr>
          <p:cNvGrpSpPr/>
          <p:nvPr/>
        </p:nvGrpSpPr>
        <p:grpSpPr>
          <a:xfrm>
            <a:off x="-157319" y="6573907"/>
            <a:ext cx="11856043" cy="266989"/>
            <a:chOff x="-157319" y="6573907"/>
            <a:chExt cx="11856043" cy="266989"/>
          </a:xfrm>
        </p:grpSpPr>
        <p:sp>
          <p:nvSpPr>
            <p:cNvPr id="3" name="テキスト ボックス 2">
              <a:extLst>
                <a:ext uri="{FF2B5EF4-FFF2-40B4-BE49-F238E27FC236}">
                  <a16:creationId xmlns:a16="http://schemas.microsoft.com/office/drawing/2014/main" id="{78726987-212B-CDC9-8436-890CD9F9FBB4}"/>
                </a:ext>
              </a:extLst>
            </p:cNvPr>
            <p:cNvSpPr txBox="1"/>
            <p:nvPr/>
          </p:nvSpPr>
          <p:spPr>
            <a:xfrm>
              <a:off x="-157319" y="6594675"/>
              <a:ext cx="11671497" cy="246221"/>
            </a:xfrm>
            <a:prstGeom prst="rect">
              <a:avLst/>
            </a:prstGeom>
            <a:noFill/>
          </p:spPr>
          <p:txBody>
            <a:bodyPr wrap="square" rtlCol="0" anchor="b">
              <a:spAutoFit/>
            </a:bodyPr>
            <a:lstStyle/>
            <a:p>
              <a:pPr algn="r" hangingPunct="0"/>
              <a:r>
                <a:rPr lang="en-US" altLang="ja-JP" sz="1000" b="1" dirty="0">
                  <a:solidFill>
                    <a:schemeClr val="bg1">
                      <a:lumMod val="50000"/>
                    </a:schemeClr>
                  </a:solidFill>
                  <a:latin typeface="メイリオ" panose="020B0604030504040204" pitchFamily="50" charset="-128"/>
                  <a:ea typeface="メイリオ" panose="020B0604030504040204" pitchFamily="50" charset="-128"/>
                </a:rPr>
                <a:t>© </a:t>
              </a:r>
              <a:r>
                <a:rPr lang="ja-JP" altLang="en-US" sz="1000" b="1" dirty="0">
                  <a:solidFill>
                    <a:schemeClr val="bg1">
                      <a:lumMod val="50000"/>
                    </a:schemeClr>
                  </a:solidFill>
                  <a:latin typeface="メイリオ" panose="020B0604030504040204" pitchFamily="50" charset="-128"/>
                  <a:ea typeface="メイリオ" panose="020B0604030504040204" pitchFamily="50" charset="-128"/>
                </a:rPr>
                <a:t>福井市ナッジ・ユニット</a:t>
              </a:r>
              <a:endParaRPr kumimoji="1" lang="ja-JP" altLang="en-US" sz="1000" b="1"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E7A27EB3-4318-D2B2-B40A-85A290F29511}"/>
                </a:ext>
              </a:extLst>
            </p:cNvPr>
            <p:cNvPicPr>
              <a:picLocks noChangeAspect="1"/>
            </p:cNvPicPr>
            <p:nvPr/>
          </p:nvPicPr>
          <p:blipFill>
            <a:blip r:embed="rId2"/>
            <a:stretch>
              <a:fillRect/>
            </a:stretch>
          </p:blipFill>
          <p:spPr>
            <a:xfrm>
              <a:off x="11439098" y="6573907"/>
              <a:ext cx="259626" cy="259846"/>
            </a:xfrm>
            <a:prstGeom prst="rect">
              <a:avLst/>
            </a:prstGeom>
          </p:spPr>
        </p:pic>
      </p:grpSp>
    </p:spTree>
    <p:extLst>
      <p:ext uri="{BB962C8B-B14F-4D97-AF65-F5344CB8AC3E}">
        <p14:creationId xmlns:p14="http://schemas.microsoft.com/office/powerpoint/2010/main" val="174526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グループ化 25">
            <a:extLst>
              <a:ext uri="{FF2B5EF4-FFF2-40B4-BE49-F238E27FC236}">
                <a16:creationId xmlns:a16="http://schemas.microsoft.com/office/drawing/2014/main" id="{5523484D-EC47-26D9-7275-DC17EEC6E6BB}"/>
              </a:ext>
            </a:extLst>
          </p:cNvPr>
          <p:cNvGrpSpPr/>
          <p:nvPr/>
        </p:nvGrpSpPr>
        <p:grpSpPr>
          <a:xfrm>
            <a:off x="196948" y="311138"/>
            <a:ext cx="11772312" cy="1077858"/>
            <a:chOff x="196948" y="1313057"/>
            <a:chExt cx="11772312" cy="1077858"/>
          </a:xfrm>
        </p:grpSpPr>
        <p:grpSp>
          <p:nvGrpSpPr>
            <p:cNvPr id="17" name="グループ化 16">
              <a:extLst>
                <a:ext uri="{FF2B5EF4-FFF2-40B4-BE49-F238E27FC236}">
                  <a16:creationId xmlns:a16="http://schemas.microsoft.com/office/drawing/2014/main" id="{A0AB8BFE-E548-6C9D-5750-DCD871DC1134}"/>
                </a:ext>
              </a:extLst>
            </p:cNvPr>
            <p:cNvGrpSpPr/>
            <p:nvPr/>
          </p:nvGrpSpPr>
          <p:grpSpPr>
            <a:xfrm>
              <a:off x="196948" y="1610152"/>
              <a:ext cx="11772312" cy="780763"/>
              <a:chOff x="844062" y="1230324"/>
              <a:chExt cx="11125198" cy="780763"/>
            </a:xfrm>
          </p:grpSpPr>
          <p:grpSp>
            <p:nvGrpSpPr>
              <p:cNvPr id="9" name="グループ化 8">
                <a:extLst>
                  <a:ext uri="{FF2B5EF4-FFF2-40B4-BE49-F238E27FC236}">
                    <a16:creationId xmlns:a16="http://schemas.microsoft.com/office/drawing/2014/main" id="{C0E8A4EA-DE83-5B3F-9F79-9B4D66201553}"/>
                  </a:ext>
                </a:extLst>
              </p:cNvPr>
              <p:cNvGrpSpPr/>
              <p:nvPr/>
            </p:nvGrpSpPr>
            <p:grpSpPr>
              <a:xfrm>
                <a:off x="844062" y="1235016"/>
                <a:ext cx="3176949" cy="776071"/>
                <a:chOff x="844062" y="1235016"/>
                <a:chExt cx="3176949" cy="776071"/>
              </a:xfrm>
            </p:grpSpPr>
            <p:sp>
              <p:nvSpPr>
                <p:cNvPr id="7" name="矢印: 五方向 6">
                  <a:extLst>
                    <a:ext uri="{FF2B5EF4-FFF2-40B4-BE49-F238E27FC236}">
                      <a16:creationId xmlns:a16="http://schemas.microsoft.com/office/drawing/2014/main" id="{F7A5A52F-185B-7738-86A0-6322F835B6B5}"/>
                    </a:ext>
                  </a:extLst>
                </p:cNvPr>
                <p:cNvSpPr/>
                <p:nvPr/>
              </p:nvSpPr>
              <p:spPr>
                <a:xfrm>
                  <a:off x="844062" y="1237364"/>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目的の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明確化</a:t>
                  </a:r>
                </a:p>
              </p:txBody>
            </p:sp>
            <p:sp>
              <p:nvSpPr>
                <p:cNvPr id="8" name="矢印: 五方向 7">
                  <a:extLst>
                    <a:ext uri="{FF2B5EF4-FFF2-40B4-BE49-F238E27FC236}">
                      <a16:creationId xmlns:a16="http://schemas.microsoft.com/office/drawing/2014/main" id="{1CB18EED-F49F-665B-3890-33B11EEE6287}"/>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ペルソナ</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a:t>
                  </a:r>
                  <a:r>
                    <a:rPr lang="ja-JP" altLang="en-US" b="1" dirty="0">
                      <a:solidFill>
                        <a:schemeClr val="bg1"/>
                      </a:solidFill>
                      <a:latin typeface="メイリオ" panose="020B0604030504040204" pitchFamily="50" charset="-128"/>
                      <a:ea typeface="メイリオ" panose="020B0604030504040204" pitchFamily="50" charset="-128"/>
                    </a:rPr>
                    <a:t>設定</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grpSp>
          <p:grpSp>
            <p:nvGrpSpPr>
              <p:cNvPr id="10" name="グループ化 9">
                <a:extLst>
                  <a:ext uri="{FF2B5EF4-FFF2-40B4-BE49-F238E27FC236}">
                    <a16:creationId xmlns:a16="http://schemas.microsoft.com/office/drawing/2014/main" id="{1386CAC1-75BD-33BF-213C-6299F575E586}"/>
                  </a:ext>
                </a:extLst>
              </p:cNvPr>
              <p:cNvGrpSpPr/>
              <p:nvPr/>
            </p:nvGrpSpPr>
            <p:grpSpPr>
              <a:xfrm>
                <a:off x="4021016" y="1232668"/>
                <a:ext cx="3176949" cy="776071"/>
                <a:chOff x="844062" y="1235016"/>
                <a:chExt cx="3176949" cy="776071"/>
              </a:xfrm>
            </p:grpSpPr>
            <p:sp>
              <p:nvSpPr>
                <p:cNvPr id="11" name="矢印: 五方向 10">
                  <a:extLst>
                    <a:ext uri="{FF2B5EF4-FFF2-40B4-BE49-F238E27FC236}">
                      <a16:creationId xmlns:a16="http://schemas.microsoft.com/office/drawing/2014/main" id="{61BB4AF6-8B81-2008-5AFD-98AE46C9AC73}"/>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行動プロセスマップの作成</a:t>
                  </a:r>
                </a:p>
              </p:txBody>
            </p:sp>
            <p:sp>
              <p:nvSpPr>
                <p:cNvPr id="12" name="矢印: 五方向 11">
                  <a:extLst>
                    <a:ext uri="{FF2B5EF4-FFF2-40B4-BE49-F238E27FC236}">
                      <a16:creationId xmlns:a16="http://schemas.microsoft.com/office/drawing/2014/main" id="{BB91CAC7-2081-BE7B-9EAA-E3BA911D4C28}"/>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優先順位</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の選定</a:t>
                  </a:r>
                </a:p>
              </p:txBody>
            </p:sp>
          </p:grpSp>
          <p:grpSp>
            <p:nvGrpSpPr>
              <p:cNvPr id="13" name="グループ化 12">
                <a:extLst>
                  <a:ext uri="{FF2B5EF4-FFF2-40B4-BE49-F238E27FC236}">
                    <a16:creationId xmlns:a16="http://schemas.microsoft.com/office/drawing/2014/main" id="{A838B59C-8C76-BA58-B7BC-0544B94171F5}"/>
                  </a:ext>
                </a:extLst>
              </p:cNvPr>
              <p:cNvGrpSpPr/>
              <p:nvPr/>
            </p:nvGrpSpPr>
            <p:grpSpPr>
              <a:xfrm>
                <a:off x="7197970" y="1230324"/>
                <a:ext cx="3191017" cy="776071"/>
                <a:chOff x="844062" y="1235016"/>
                <a:chExt cx="3191017" cy="776071"/>
              </a:xfrm>
            </p:grpSpPr>
            <p:sp>
              <p:nvSpPr>
                <p:cNvPr id="14" name="矢印: 五方向 13">
                  <a:extLst>
                    <a:ext uri="{FF2B5EF4-FFF2-40B4-BE49-F238E27FC236}">
                      <a16:creationId xmlns:a16="http://schemas.microsoft.com/office/drawing/2014/main" id="{047D518F-E873-B2A9-1E64-86A317FBDC3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介入案</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の検討</a:t>
                  </a:r>
                </a:p>
              </p:txBody>
            </p:sp>
            <p:sp>
              <p:nvSpPr>
                <p:cNvPr id="15" name="矢印: 五方向 14">
                  <a:extLst>
                    <a:ext uri="{FF2B5EF4-FFF2-40B4-BE49-F238E27FC236}">
                      <a16:creationId xmlns:a16="http://schemas.microsoft.com/office/drawing/2014/main" id="{9FD81B62-59C0-549E-107A-6007A2EC9539}"/>
                    </a:ext>
                  </a:extLst>
                </p:cNvPr>
                <p:cNvSpPr/>
                <p:nvPr/>
              </p:nvSpPr>
              <p:spPr>
                <a:xfrm>
                  <a:off x="2445430"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介入策の</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詳細設計</a:t>
                  </a:r>
                </a:p>
              </p:txBody>
            </p:sp>
          </p:grpSp>
          <p:sp>
            <p:nvSpPr>
              <p:cNvPr id="16" name="矢印: 五方向 15">
                <a:extLst>
                  <a:ext uri="{FF2B5EF4-FFF2-40B4-BE49-F238E27FC236}">
                    <a16:creationId xmlns:a16="http://schemas.microsoft.com/office/drawing/2014/main" id="{96C15621-EFB4-53D5-7C29-11326244DEE9}"/>
                  </a:ext>
                </a:extLst>
              </p:cNvPr>
              <p:cNvSpPr/>
              <p:nvPr/>
            </p:nvSpPr>
            <p:spPr>
              <a:xfrm>
                <a:off x="10379611" y="1235021"/>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効果検証</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手法の検討</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9" name="テキスト ボックス 18">
              <a:extLst>
                <a:ext uri="{FF2B5EF4-FFF2-40B4-BE49-F238E27FC236}">
                  <a16:creationId xmlns:a16="http://schemas.microsoft.com/office/drawing/2014/main" id="{6EAC4479-EBC3-D6F1-6C0C-77740E535C1D}"/>
                </a:ext>
              </a:extLst>
            </p:cNvPr>
            <p:cNvSpPr txBox="1"/>
            <p:nvPr/>
          </p:nvSpPr>
          <p:spPr>
            <a:xfrm>
              <a:off x="204384" y="1325228"/>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STEP1</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0" name="テキスト ボックス 19">
              <a:extLst>
                <a:ext uri="{FF2B5EF4-FFF2-40B4-BE49-F238E27FC236}">
                  <a16:creationId xmlns:a16="http://schemas.microsoft.com/office/drawing/2014/main" id="{C2EB7951-FD5F-5B50-7520-E2907D8DA084}"/>
                </a:ext>
              </a:extLst>
            </p:cNvPr>
            <p:cNvSpPr txBox="1"/>
            <p:nvPr/>
          </p:nvSpPr>
          <p:spPr>
            <a:xfrm>
              <a:off x="1884979" y="132009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a:t>
              </a:r>
              <a:r>
                <a:rPr lang="en-US" altLang="ja-JP" sz="2000" b="1" dirty="0">
                  <a:solidFill>
                    <a:srgbClr val="E6451E">
                      <a:alpha val="20000"/>
                    </a:srgbClr>
                  </a:solidFill>
                  <a:latin typeface="メイリオ" panose="020B0604030504040204" pitchFamily="50" charset="-128"/>
                  <a:ea typeface="メイリオ" panose="020B0604030504040204" pitchFamily="50" charset="-128"/>
                </a:rPr>
                <a:t>2</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1" name="テキスト ボックス 20">
              <a:extLst>
                <a:ext uri="{FF2B5EF4-FFF2-40B4-BE49-F238E27FC236}">
                  <a16:creationId xmlns:a16="http://schemas.microsoft.com/office/drawing/2014/main" id="{E9EFEDA4-56FF-02E0-3797-16D66C7D6C89}"/>
                </a:ext>
              </a:extLst>
            </p:cNvPr>
            <p:cNvSpPr txBox="1"/>
            <p:nvPr/>
          </p:nvSpPr>
          <p:spPr>
            <a:xfrm>
              <a:off x="3570761" y="131774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STEP3</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2" name="テキスト ボックス 21">
              <a:extLst>
                <a:ext uri="{FF2B5EF4-FFF2-40B4-BE49-F238E27FC236}">
                  <a16:creationId xmlns:a16="http://schemas.microsoft.com/office/drawing/2014/main" id="{A439A8C3-47B3-B133-C465-72F792891232}"/>
                </a:ext>
              </a:extLst>
            </p:cNvPr>
            <p:cNvSpPr txBox="1"/>
            <p:nvPr/>
          </p:nvSpPr>
          <p:spPr>
            <a:xfrm>
              <a:off x="5242473" y="1315403"/>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STEP4</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3" name="テキスト ボックス 22">
              <a:extLst>
                <a:ext uri="{FF2B5EF4-FFF2-40B4-BE49-F238E27FC236}">
                  <a16:creationId xmlns:a16="http://schemas.microsoft.com/office/drawing/2014/main" id="{406CF6A4-1431-6D33-3F4E-433B51DCEF7A}"/>
                </a:ext>
              </a:extLst>
            </p:cNvPr>
            <p:cNvSpPr txBox="1"/>
            <p:nvPr/>
          </p:nvSpPr>
          <p:spPr>
            <a:xfrm>
              <a:off x="6942320" y="1313057"/>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STEP5</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4" name="テキスト ボックス 23">
              <a:extLst>
                <a:ext uri="{FF2B5EF4-FFF2-40B4-BE49-F238E27FC236}">
                  <a16:creationId xmlns:a16="http://schemas.microsoft.com/office/drawing/2014/main" id="{35DE8F70-1D14-2386-7605-A97CD434307A}"/>
                </a:ext>
              </a:extLst>
            </p:cNvPr>
            <p:cNvSpPr txBox="1"/>
            <p:nvPr/>
          </p:nvSpPr>
          <p:spPr>
            <a:xfrm>
              <a:off x="8628099" y="132478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STEP6</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5" name="テキスト ボックス 24">
              <a:extLst>
                <a:ext uri="{FF2B5EF4-FFF2-40B4-BE49-F238E27FC236}">
                  <a16:creationId xmlns:a16="http://schemas.microsoft.com/office/drawing/2014/main" id="{C3BD2CF2-59E2-2F01-9419-8DA68AB237A6}"/>
                </a:ext>
              </a:extLst>
            </p:cNvPr>
            <p:cNvSpPr txBox="1"/>
            <p:nvPr/>
          </p:nvSpPr>
          <p:spPr>
            <a:xfrm>
              <a:off x="10299812" y="1322435"/>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STEP7</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grpSp>
      <p:sp>
        <p:nvSpPr>
          <p:cNvPr id="18" name="テキスト ボックス 17">
            <a:extLst>
              <a:ext uri="{FF2B5EF4-FFF2-40B4-BE49-F238E27FC236}">
                <a16:creationId xmlns:a16="http://schemas.microsoft.com/office/drawing/2014/main" id="{172A736A-E844-40A8-8AFE-3A8AA0D4A124}"/>
              </a:ext>
            </a:extLst>
          </p:cNvPr>
          <p:cNvSpPr txBox="1"/>
          <p:nvPr/>
        </p:nvSpPr>
        <p:spPr>
          <a:xfrm>
            <a:off x="252286" y="1987508"/>
            <a:ext cx="11939714" cy="307777"/>
          </a:xfrm>
          <a:prstGeom prst="rect">
            <a:avLst/>
          </a:prstGeom>
          <a:noFill/>
        </p:spPr>
        <p:txBody>
          <a:bodyPr wrap="square" rtlCol="0">
            <a:spAutoFit/>
          </a:bodyPr>
          <a:lstStyle/>
          <a:p>
            <a:r>
              <a:rPr lang="ja-JP" altLang="en-US" sz="1400" dirty="0">
                <a:solidFill>
                  <a:schemeClr val="bg1">
                    <a:lumMod val="50000"/>
                  </a:schemeClr>
                </a:solidFill>
                <a:latin typeface="メイリオ" panose="020B0604030504040204" pitchFamily="50" charset="-128"/>
                <a:ea typeface="メイリオ" panose="020B0604030504040204" pitchFamily="50" charset="-128"/>
              </a:rPr>
              <a:t> ★どういったことを達成したいか、なぜそれを達成したいか（どういった理由で課題になっている）などを書き出して整理してみましょう。</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p:txBody>
      </p:sp>
      <p:grpSp>
        <p:nvGrpSpPr>
          <p:cNvPr id="34" name="グループ化 33">
            <a:extLst>
              <a:ext uri="{FF2B5EF4-FFF2-40B4-BE49-F238E27FC236}">
                <a16:creationId xmlns:a16="http://schemas.microsoft.com/office/drawing/2014/main" id="{E4F39E55-F588-18F0-2863-30AA6A3E5353}"/>
              </a:ext>
            </a:extLst>
          </p:cNvPr>
          <p:cNvGrpSpPr/>
          <p:nvPr/>
        </p:nvGrpSpPr>
        <p:grpSpPr>
          <a:xfrm>
            <a:off x="124259" y="2357753"/>
            <a:ext cx="11943482" cy="4174224"/>
            <a:chOff x="124259" y="2415809"/>
            <a:chExt cx="11943482" cy="4174224"/>
          </a:xfrm>
        </p:grpSpPr>
        <p:grpSp>
          <p:nvGrpSpPr>
            <p:cNvPr id="32" name="グループ化 31">
              <a:extLst>
                <a:ext uri="{FF2B5EF4-FFF2-40B4-BE49-F238E27FC236}">
                  <a16:creationId xmlns:a16="http://schemas.microsoft.com/office/drawing/2014/main" id="{71FC8E38-F580-CE9A-7084-4A6BD774D14A}"/>
                </a:ext>
              </a:extLst>
            </p:cNvPr>
            <p:cNvGrpSpPr/>
            <p:nvPr/>
          </p:nvGrpSpPr>
          <p:grpSpPr>
            <a:xfrm>
              <a:off x="124259" y="2487895"/>
              <a:ext cx="6035040" cy="1306873"/>
              <a:chOff x="124259" y="2487895"/>
              <a:chExt cx="6035040" cy="1306873"/>
            </a:xfrm>
          </p:grpSpPr>
          <p:sp>
            <p:nvSpPr>
              <p:cNvPr id="2" name="テキスト ボックス 1">
                <a:extLst>
                  <a:ext uri="{FF2B5EF4-FFF2-40B4-BE49-F238E27FC236}">
                    <a16:creationId xmlns:a16="http://schemas.microsoft.com/office/drawing/2014/main" id="{F4ABD06F-4E6D-B6CF-03FE-2F8A1040EF2D}"/>
                  </a:ext>
                </a:extLst>
              </p:cNvPr>
              <p:cNvSpPr txBox="1"/>
              <p:nvPr/>
            </p:nvSpPr>
            <p:spPr>
              <a:xfrm>
                <a:off x="124259" y="2487895"/>
                <a:ext cx="6035040" cy="338554"/>
              </a:xfrm>
              <a:prstGeom prst="rect">
                <a:avLst/>
              </a:prstGeom>
              <a:noFill/>
            </p:spPr>
            <p:txBody>
              <a:bodyPr wrap="square" rtlCol="0">
                <a:spAutoFit/>
              </a:bodyPr>
              <a:lstStyle/>
              <a:p>
                <a:r>
                  <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rPr>
                  <a:t>Q</a:t>
                </a:r>
                <a:r>
                  <a:rPr kumimoji="1" lang="ja-JP" altLang="en-US" sz="1600" b="1" u="sng" dirty="0">
                    <a:solidFill>
                      <a:schemeClr val="bg1">
                        <a:lumMod val="50000"/>
                      </a:schemeClr>
                    </a:solidFill>
                    <a:latin typeface="メイリオ" panose="020B0604030504040204" pitchFamily="50" charset="-128"/>
                    <a:ea typeface="メイリオ" panose="020B0604030504040204" pitchFamily="50" charset="-128"/>
                  </a:rPr>
                  <a:t>１</a:t>
                </a:r>
                <a:r>
                  <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rPr>
                  <a:t>.</a:t>
                </a:r>
                <a:r>
                  <a:rPr kumimoji="1" lang="ja-JP" altLang="en-US" sz="1600" b="1" u="sng" dirty="0">
                    <a:solidFill>
                      <a:schemeClr val="bg1">
                        <a:lumMod val="50000"/>
                      </a:schemeClr>
                    </a:solidFill>
                    <a:latin typeface="メイリオ" panose="020B0604030504040204" pitchFamily="50" charset="-128"/>
                    <a:ea typeface="メイリオ" panose="020B0604030504040204" pitchFamily="50" charset="-128"/>
                  </a:rPr>
                  <a:t>ナッジを活用して何を達成したいですか？</a:t>
                </a:r>
                <a:endPar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52F3AD24-C0A0-0035-4D42-7DB65D1700FA}"/>
                  </a:ext>
                </a:extLst>
              </p:cNvPr>
              <p:cNvSpPr/>
              <p:nvPr/>
            </p:nvSpPr>
            <p:spPr>
              <a:xfrm>
                <a:off x="630696" y="2790851"/>
                <a:ext cx="5134707" cy="1003917"/>
              </a:xfrm>
              <a:prstGeom prst="rect">
                <a:avLst/>
              </a:prstGeom>
              <a:solidFill>
                <a:schemeClr val="bg1"/>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bg1">
                        <a:lumMod val="75000"/>
                      </a:schemeClr>
                    </a:solidFill>
                    <a:latin typeface="メイリオ" panose="020B0604030504040204" pitchFamily="50" charset="-128"/>
                    <a:ea typeface="メイリオ" panose="020B0604030504040204" pitchFamily="50" charset="-128"/>
                  </a:rPr>
                  <a:t>例）○○の受診率の向上（現状●％→目標●％）</a:t>
                </a:r>
                <a:endParaRPr kumimoji="1" lang="en-US" altLang="ja-JP" sz="1200" dirty="0">
                  <a:solidFill>
                    <a:schemeClr val="bg1">
                      <a:lumMod val="75000"/>
                    </a:schemeClr>
                  </a:solidFill>
                  <a:latin typeface="メイリオ" panose="020B0604030504040204" pitchFamily="50" charset="-128"/>
                  <a:ea typeface="メイリオ" panose="020B0604030504040204" pitchFamily="50" charset="-128"/>
                </a:endParaRPr>
              </a:p>
              <a:p>
                <a:pPr lvl="0"/>
                <a:endParaRPr lang="en-US" altLang="ja-JP" sz="1600" dirty="0">
                  <a:solidFill>
                    <a:schemeClr val="tx1"/>
                  </a:solidFill>
                  <a:latin typeface="メイリオ" panose="020B0604030504040204" pitchFamily="50" charset="-128"/>
                  <a:ea typeface="メイリオ" panose="020B0604030504040204" pitchFamily="50" charset="-128"/>
                </a:endParaRPr>
              </a:p>
            </p:txBody>
          </p:sp>
        </p:grpSp>
        <p:grpSp>
          <p:nvGrpSpPr>
            <p:cNvPr id="28" name="グループ化 27">
              <a:extLst>
                <a:ext uri="{FF2B5EF4-FFF2-40B4-BE49-F238E27FC236}">
                  <a16:creationId xmlns:a16="http://schemas.microsoft.com/office/drawing/2014/main" id="{4630547C-1793-AAF2-EAB7-8A8EC7E3F3FC}"/>
                </a:ext>
              </a:extLst>
            </p:cNvPr>
            <p:cNvGrpSpPr/>
            <p:nvPr/>
          </p:nvGrpSpPr>
          <p:grpSpPr>
            <a:xfrm>
              <a:off x="6032701" y="4767759"/>
              <a:ext cx="6035040" cy="1822274"/>
              <a:chOff x="196948" y="2563334"/>
              <a:chExt cx="6035040" cy="1501897"/>
            </a:xfrm>
          </p:grpSpPr>
          <p:sp>
            <p:nvSpPr>
              <p:cNvPr id="31" name="テキスト ボックス 30">
                <a:extLst>
                  <a:ext uri="{FF2B5EF4-FFF2-40B4-BE49-F238E27FC236}">
                    <a16:creationId xmlns:a16="http://schemas.microsoft.com/office/drawing/2014/main" id="{6C6BFD86-9AFC-1DB0-4963-0F5E0B0A506B}"/>
                  </a:ext>
                </a:extLst>
              </p:cNvPr>
              <p:cNvSpPr txBox="1"/>
              <p:nvPr/>
            </p:nvSpPr>
            <p:spPr>
              <a:xfrm>
                <a:off x="196948" y="2563334"/>
                <a:ext cx="6035040" cy="279032"/>
              </a:xfrm>
              <a:prstGeom prst="rect">
                <a:avLst/>
              </a:prstGeom>
              <a:noFill/>
            </p:spPr>
            <p:txBody>
              <a:bodyPr wrap="square" rtlCol="0">
                <a:spAutoFit/>
              </a:bodyPr>
              <a:lstStyle/>
              <a:p>
                <a:r>
                  <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rPr>
                  <a:t>Q</a:t>
                </a:r>
                <a:r>
                  <a:rPr lang="ja-JP" altLang="en-US" sz="1600" b="1" u="sng" dirty="0">
                    <a:solidFill>
                      <a:schemeClr val="bg1">
                        <a:lumMod val="50000"/>
                      </a:schemeClr>
                    </a:solidFill>
                    <a:latin typeface="メイリオ" panose="020B0604030504040204" pitchFamily="50" charset="-128"/>
                    <a:ea typeface="メイリオ" panose="020B0604030504040204" pitchFamily="50" charset="-128"/>
                  </a:rPr>
                  <a:t>４</a:t>
                </a:r>
                <a:r>
                  <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rPr>
                  <a:t>.Q</a:t>
                </a:r>
                <a:r>
                  <a:rPr lang="ja-JP" altLang="en-US" sz="1600" b="1" u="sng" dirty="0">
                    <a:solidFill>
                      <a:schemeClr val="bg1">
                        <a:lumMod val="50000"/>
                      </a:schemeClr>
                    </a:solidFill>
                    <a:latin typeface="メイリオ" panose="020B0604030504040204" pitchFamily="50" charset="-128"/>
                    <a:ea typeface="メイリオ" panose="020B0604030504040204" pitchFamily="50" charset="-128"/>
                  </a:rPr>
                  <a:t>３</a:t>
                </a:r>
                <a:r>
                  <a:rPr kumimoji="1" lang="ja-JP" altLang="en-US" sz="1600" b="1" u="sng" dirty="0">
                    <a:solidFill>
                      <a:schemeClr val="bg1">
                        <a:lumMod val="50000"/>
                      </a:schemeClr>
                    </a:solidFill>
                    <a:latin typeface="メイリオ" panose="020B0604030504040204" pitchFamily="50" charset="-128"/>
                    <a:ea typeface="メイリオ" panose="020B0604030504040204" pitchFamily="50" charset="-128"/>
                  </a:rPr>
                  <a:t>で回答した行動を選択した理由はなんですか？</a:t>
                </a:r>
                <a:endPar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30" name="正方形/長方形 29">
                <a:extLst>
                  <a:ext uri="{FF2B5EF4-FFF2-40B4-BE49-F238E27FC236}">
                    <a16:creationId xmlns:a16="http://schemas.microsoft.com/office/drawing/2014/main" id="{574996C2-DACD-CE8A-AF20-914B51296E3E}"/>
                  </a:ext>
                </a:extLst>
              </p:cNvPr>
              <p:cNvSpPr/>
              <p:nvPr/>
            </p:nvSpPr>
            <p:spPr>
              <a:xfrm>
                <a:off x="701037" y="2873192"/>
                <a:ext cx="5134707" cy="1192039"/>
              </a:xfrm>
              <a:prstGeom prst="rect">
                <a:avLst/>
              </a:prstGeom>
              <a:solidFill>
                <a:schemeClr val="bg1"/>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a:solidFill>
                    <a:schemeClr val="tx1"/>
                  </a:solidFill>
                  <a:latin typeface="メイリオ" panose="020B0604030504040204" pitchFamily="50" charset="-128"/>
                  <a:ea typeface="メイリオ" panose="020B0604030504040204" pitchFamily="50" charset="-128"/>
                </a:endParaRPr>
              </a:p>
            </p:txBody>
          </p:sp>
        </p:grpSp>
        <p:grpSp>
          <p:nvGrpSpPr>
            <p:cNvPr id="33" name="グループ化 32">
              <a:extLst>
                <a:ext uri="{FF2B5EF4-FFF2-40B4-BE49-F238E27FC236}">
                  <a16:creationId xmlns:a16="http://schemas.microsoft.com/office/drawing/2014/main" id="{811AC4C4-4F4B-3792-780C-F06B018160C1}"/>
                </a:ext>
              </a:extLst>
            </p:cNvPr>
            <p:cNvGrpSpPr/>
            <p:nvPr/>
          </p:nvGrpSpPr>
          <p:grpSpPr>
            <a:xfrm>
              <a:off x="6032701" y="2415809"/>
              <a:ext cx="6035040" cy="2219174"/>
              <a:chOff x="196948" y="2563334"/>
              <a:chExt cx="6035040" cy="2219174"/>
            </a:xfrm>
          </p:grpSpPr>
          <p:sp>
            <p:nvSpPr>
              <p:cNvPr id="36" name="テキスト ボックス 35">
                <a:extLst>
                  <a:ext uri="{FF2B5EF4-FFF2-40B4-BE49-F238E27FC236}">
                    <a16:creationId xmlns:a16="http://schemas.microsoft.com/office/drawing/2014/main" id="{F3803B37-6EBF-B563-67BE-750868235D8E}"/>
                  </a:ext>
                </a:extLst>
              </p:cNvPr>
              <p:cNvSpPr txBox="1"/>
              <p:nvPr/>
            </p:nvSpPr>
            <p:spPr>
              <a:xfrm>
                <a:off x="196948" y="2563334"/>
                <a:ext cx="6035040" cy="1231106"/>
              </a:xfrm>
              <a:prstGeom prst="rect">
                <a:avLst/>
              </a:prstGeom>
              <a:noFill/>
            </p:spPr>
            <p:txBody>
              <a:bodyPr wrap="square" rtlCol="0">
                <a:spAutoFit/>
              </a:bodyPr>
              <a:lstStyle/>
              <a:p>
                <a:r>
                  <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rPr>
                  <a:t>Q</a:t>
                </a:r>
                <a:r>
                  <a:rPr lang="ja-JP" altLang="en-US" sz="1600" b="1" u="sng" dirty="0">
                    <a:solidFill>
                      <a:schemeClr val="bg1">
                        <a:lumMod val="50000"/>
                      </a:schemeClr>
                    </a:solidFill>
                    <a:latin typeface="メイリオ" panose="020B0604030504040204" pitchFamily="50" charset="-128"/>
                    <a:ea typeface="メイリオ" panose="020B0604030504040204" pitchFamily="50" charset="-128"/>
                  </a:rPr>
                  <a:t>３</a:t>
                </a:r>
                <a:r>
                  <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rPr>
                  <a:t>.</a:t>
                </a:r>
                <a:r>
                  <a:rPr lang="en-US" altLang="ja-JP" sz="1600" b="1" u="sng" dirty="0">
                    <a:solidFill>
                      <a:schemeClr val="bg1">
                        <a:lumMod val="50000"/>
                      </a:schemeClr>
                    </a:solidFill>
                    <a:latin typeface="メイリオ" panose="020B0604030504040204" pitchFamily="50" charset="-128"/>
                    <a:ea typeface="メイリオ" panose="020B0604030504040204" pitchFamily="50" charset="-128"/>
                  </a:rPr>
                  <a:t>Q</a:t>
                </a:r>
                <a:r>
                  <a:rPr lang="ja-JP" altLang="en-US" sz="1600" b="1" u="sng" dirty="0">
                    <a:solidFill>
                      <a:schemeClr val="bg1">
                        <a:lumMod val="50000"/>
                      </a:schemeClr>
                    </a:solidFill>
                    <a:latin typeface="メイリオ" panose="020B0604030504040204" pitchFamily="50" charset="-128"/>
                    <a:ea typeface="メイリオ" panose="020B0604030504040204" pitchFamily="50" charset="-128"/>
                  </a:rPr>
                  <a:t>１</a:t>
                </a:r>
                <a:r>
                  <a:rPr kumimoji="1" lang="ja-JP" altLang="en-US" sz="1600" b="1" u="sng" dirty="0">
                    <a:solidFill>
                      <a:schemeClr val="bg1">
                        <a:lumMod val="50000"/>
                      </a:schemeClr>
                    </a:solidFill>
                    <a:latin typeface="メイリオ" panose="020B0604030504040204" pitchFamily="50" charset="-128"/>
                    <a:ea typeface="メイリオ" panose="020B0604030504040204" pitchFamily="50" charset="-128"/>
                  </a:rPr>
                  <a:t>を達成するため、具体的にどのような行動を促進したいですか？</a:t>
                </a:r>
                <a:endPar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050" dirty="0">
                    <a:solidFill>
                      <a:schemeClr val="bg1">
                        <a:lumMod val="50000"/>
                      </a:schemeClr>
                    </a:solidFill>
                    <a:latin typeface="メイリオ" panose="020B0604030504040204" pitchFamily="50" charset="-128"/>
                    <a:ea typeface="メイリオ" panose="020B0604030504040204" pitchFamily="50" charset="-128"/>
                  </a:rPr>
                  <a:t>＜記入上の留意点＞</a:t>
                </a:r>
                <a:endParaRPr lang="en-US" altLang="ja-JP" sz="105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050" dirty="0">
                    <a:solidFill>
                      <a:schemeClr val="bg1">
                        <a:lumMod val="50000"/>
                      </a:schemeClr>
                    </a:solidFill>
                    <a:latin typeface="メイリオ" panose="020B0604030504040204" pitchFamily="50" charset="-128"/>
                    <a:ea typeface="メイリオ" panose="020B0604030504040204" pitchFamily="50" charset="-128"/>
                  </a:rPr>
                  <a:t>　□頻度（問題として特定された行動は頻繁に起こるか）</a:t>
                </a:r>
                <a:endParaRPr lang="en-US" altLang="ja-JP" sz="1050" dirty="0">
                  <a:solidFill>
                    <a:schemeClr val="bg1">
                      <a:lumMod val="50000"/>
                    </a:schemeClr>
                  </a:solidFill>
                  <a:latin typeface="メイリオ" panose="020B0604030504040204" pitchFamily="50" charset="-128"/>
                  <a:ea typeface="メイリオ" panose="020B0604030504040204" pitchFamily="50" charset="-128"/>
                </a:endParaRPr>
              </a:p>
              <a:p>
                <a:r>
                  <a:rPr kumimoji="1" lang="ja-JP" altLang="en-US" sz="1050" dirty="0">
                    <a:solidFill>
                      <a:schemeClr val="bg1">
                        <a:lumMod val="50000"/>
                      </a:schemeClr>
                    </a:solidFill>
                    <a:latin typeface="メイリオ" panose="020B0604030504040204" pitchFamily="50" charset="-128"/>
                    <a:ea typeface="メイリオ" panose="020B0604030504040204" pitchFamily="50" charset="-128"/>
                  </a:rPr>
                  <a:t>　□緊急性や重要性（どの程度重要で、その行動変容は社会的にどの程度インパクトがあるか）</a:t>
                </a:r>
                <a:endParaRPr kumimoji="1" lang="en-US" altLang="ja-JP" sz="105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050" dirty="0">
                    <a:solidFill>
                      <a:schemeClr val="bg1">
                        <a:lumMod val="50000"/>
                      </a:schemeClr>
                    </a:solidFill>
                    <a:latin typeface="メイリオ" panose="020B0604030504040204" pitchFamily="50" charset="-128"/>
                    <a:ea typeface="メイリオ" panose="020B0604030504040204" pitchFamily="50" charset="-128"/>
                  </a:rPr>
                  <a:t>　□実現可能性（マンパワーや予算が確保でき、周囲の理解が得られるか）</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35" name="正方形/長方形 34">
                <a:extLst>
                  <a:ext uri="{FF2B5EF4-FFF2-40B4-BE49-F238E27FC236}">
                    <a16:creationId xmlns:a16="http://schemas.microsoft.com/office/drawing/2014/main" id="{B4C38356-6A25-530E-E95E-47F2AD523B9A}"/>
                  </a:ext>
                </a:extLst>
              </p:cNvPr>
              <p:cNvSpPr/>
              <p:nvPr/>
            </p:nvSpPr>
            <p:spPr>
              <a:xfrm>
                <a:off x="701037" y="3778591"/>
                <a:ext cx="5134707" cy="1003917"/>
              </a:xfrm>
              <a:prstGeom prst="rect">
                <a:avLst/>
              </a:prstGeom>
              <a:solidFill>
                <a:schemeClr val="bg1"/>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600" dirty="0">
                  <a:solidFill>
                    <a:schemeClr val="tx1"/>
                  </a:solidFill>
                  <a:latin typeface="メイリオ" panose="020B0604030504040204" pitchFamily="50" charset="-128"/>
                  <a:ea typeface="メイリオ" panose="020B0604030504040204" pitchFamily="50" charset="-128"/>
                </a:endParaRPr>
              </a:p>
            </p:txBody>
          </p:sp>
        </p:grpSp>
        <p:grpSp>
          <p:nvGrpSpPr>
            <p:cNvPr id="40" name="グループ化 39">
              <a:extLst>
                <a:ext uri="{FF2B5EF4-FFF2-40B4-BE49-F238E27FC236}">
                  <a16:creationId xmlns:a16="http://schemas.microsoft.com/office/drawing/2014/main" id="{38BDF525-C567-BBA3-BCC3-2454ADCB5790}"/>
                </a:ext>
              </a:extLst>
            </p:cNvPr>
            <p:cNvGrpSpPr/>
            <p:nvPr/>
          </p:nvGrpSpPr>
          <p:grpSpPr>
            <a:xfrm>
              <a:off x="124259" y="3927543"/>
              <a:ext cx="6035040" cy="2644064"/>
              <a:chOff x="124260" y="4389787"/>
              <a:chExt cx="6035040" cy="2371130"/>
            </a:xfrm>
          </p:grpSpPr>
          <p:sp>
            <p:nvSpPr>
              <p:cNvPr id="6" name="正方形/長方形 5">
                <a:extLst>
                  <a:ext uri="{FF2B5EF4-FFF2-40B4-BE49-F238E27FC236}">
                    <a16:creationId xmlns:a16="http://schemas.microsoft.com/office/drawing/2014/main" id="{FDCAD3E8-52F0-4D4E-5138-499E3BDFE058}"/>
                  </a:ext>
                </a:extLst>
              </p:cNvPr>
              <p:cNvSpPr/>
              <p:nvPr/>
            </p:nvSpPr>
            <p:spPr>
              <a:xfrm>
                <a:off x="630697" y="4728340"/>
                <a:ext cx="5134707" cy="2032577"/>
              </a:xfrm>
              <a:prstGeom prst="rect">
                <a:avLst/>
              </a:prstGeom>
              <a:solidFill>
                <a:schemeClr val="bg1"/>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endParaRPr lang="ja-JP" altLang="en-US" sz="1600" dirty="0">
                  <a:solidFill>
                    <a:prstClr val="black"/>
                  </a:solidFill>
                  <a:latin typeface="メイリオ" panose="020B0604030504040204" pitchFamily="50" charset="-128"/>
                  <a:ea typeface="メイリオ" panose="020B0604030504040204" pitchFamily="50" charset="-128"/>
                </a:endParaRPr>
              </a:p>
              <a:p>
                <a:endParaRPr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a:t>
                </a:r>
              </a:p>
            </p:txBody>
          </p:sp>
          <p:sp>
            <p:nvSpPr>
              <p:cNvPr id="38" name="テキスト ボックス 37">
                <a:extLst>
                  <a:ext uri="{FF2B5EF4-FFF2-40B4-BE49-F238E27FC236}">
                    <a16:creationId xmlns:a16="http://schemas.microsoft.com/office/drawing/2014/main" id="{94C30190-E1A9-5941-67D2-1A27C7263158}"/>
                  </a:ext>
                </a:extLst>
              </p:cNvPr>
              <p:cNvSpPr txBox="1"/>
              <p:nvPr/>
            </p:nvSpPr>
            <p:spPr>
              <a:xfrm>
                <a:off x="124260" y="4389787"/>
                <a:ext cx="6035040" cy="303607"/>
              </a:xfrm>
              <a:prstGeom prst="rect">
                <a:avLst/>
              </a:prstGeom>
              <a:noFill/>
            </p:spPr>
            <p:txBody>
              <a:bodyPr wrap="square" rtlCol="0">
                <a:spAutoFit/>
              </a:bodyPr>
              <a:lstStyle/>
              <a:p>
                <a:r>
                  <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rPr>
                  <a:t>Q</a:t>
                </a:r>
                <a:r>
                  <a:rPr lang="ja-JP" altLang="en-US" sz="1600" b="1" u="sng" dirty="0">
                    <a:solidFill>
                      <a:schemeClr val="bg1">
                        <a:lumMod val="50000"/>
                      </a:schemeClr>
                    </a:solidFill>
                    <a:latin typeface="メイリオ" panose="020B0604030504040204" pitchFamily="50" charset="-128"/>
                    <a:ea typeface="メイリオ" panose="020B0604030504040204" pitchFamily="50" charset="-128"/>
                  </a:rPr>
                  <a:t>２</a:t>
                </a:r>
                <a:r>
                  <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rPr>
                  <a:t>.Q</a:t>
                </a:r>
                <a:r>
                  <a:rPr kumimoji="1" lang="ja-JP" altLang="en-US" sz="1600" b="1" u="sng" dirty="0">
                    <a:solidFill>
                      <a:schemeClr val="bg1">
                        <a:lumMod val="50000"/>
                      </a:schemeClr>
                    </a:solidFill>
                    <a:latin typeface="メイリオ" panose="020B0604030504040204" pitchFamily="50" charset="-128"/>
                    <a:ea typeface="メイリオ" panose="020B0604030504040204" pitchFamily="50" charset="-128"/>
                  </a:rPr>
                  <a:t>１の設定理由は何ですか？</a:t>
                </a:r>
                <a:endParaRPr kumimoji="1" lang="en-US" altLang="ja-JP" sz="1600" b="1" u="sng" dirty="0">
                  <a:solidFill>
                    <a:schemeClr val="bg1">
                      <a:lumMod val="50000"/>
                    </a:schemeClr>
                  </a:solidFill>
                  <a:latin typeface="メイリオ" panose="020B0604030504040204" pitchFamily="50" charset="-128"/>
                  <a:ea typeface="メイリオ" panose="020B0604030504040204" pitchFamily="50" charset="-128"/>
                </a:endParaRPr>
              </a:p>
            </p:txBody>
          </p:sp>
        </p:grpSp>
      </p:grpSp>
      <p:sp>
        <p:nvSpPr>
          <p:cNvPr id="41" name="スライド番号プレースホルダー 40">
            <a:extLst>
              <a:ext uri="{FF2B5EF4-FFF2-40B4-BE49-F238E27FC236}">
                <a16:creationId xmlns:a16="http://schemas.microsoft.com/office/drawing/2014/main" id="{283558B5-55FE-A357-AE32-3A1E971F03C7}"/>
              </a:ext>
            </a:extLst>
          </p:cNvPr>
          <p:cNvSpPr>
            <a:spLocks noGrp="1"/>
          </p:cNvSpPr>
          <p:nvPr>
            <p:ph type="sldNum" sz="quarter" idx="12"/>
          </p:nvPr>
        </p:nvSpPr>
        <p:spPr>
          <a:xfrm>
            <a:off x="9313983" y="6356350"/>
            <a:ext cx="2743200" cy="365125"/>
          </a:xfrm>
        </p:spPr>
        <p:txBody>
          <a:bodyPr/>
          <a:lstStyle/>
          <a:p>
            <a:fld id="{577B9287-80D7-414F-8A61-DB3A0E8E5F40}" type="slidenum">
              <a:rPr kumimoji="1" lang="ja-JP" altLang="en-US" smtClean="0"/>
              <a:t>2</a:t>
            </a:fld>
            <a:endParaRPr kumimoji="1" lang="ja-JP" altLang="en-US" dirty="0"/>
          </a:p>
        </p:txBody>
      </p:sp>
      <p:sp>
        <p:nvSpPr>
          <p:cNvPr id="29" name="テキスト ボックス 28">
            <a:extLst>
              <a:ext uri="{FF2B5EF4-FFF2-40B4-BE49-F238E27FC236}">
                <a16:creationId xmlns:a16="http://schemas.microsoft.com/office/drawing/2014/main" id="{805B2F7B-851A-1FB8-4AA5-2574E12C4E9B}"/>
              </a:ext>
            </a:extLst>
          </p:cNvPr>
          <p:cNvSpPr txBox="1"/>
          <p:nvPr/>
        </p:nvSpPr>
        <p:spPr>
          <a:xfrm>
            <a:off x="124258" y="1516019"/>
            <a:ext cx="11845001" cy="461665"/>
          </a:xfrm>
          <a:prstGeom prst="rect">
            <a:avLst/>
          </a:prstGeom>
          <a:noFill/>
        </p:spPr>
        <p:txBody>
          <a:bodyPr wrap="square" rtlCol="0">
            <a:spAutoFit/>
          </a:bodyPr>
          <a:lstStyle/>
          <a:p>
            <a:r>
              <a:rPr lang="ja-JP" altLang="en-US"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ナッジを活用する「目的」を可視化してみましょう！</a:t>
            </a:r>
            <a:endParaRPr lang="en-US" altLang="ja-JP"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9C5F326F-B37E-5B77-8CAA-D66B98338B54}"/>
              </a:ext>
            </a:extLst>
          </p:cNvPr>
          <p:cNvSpPr txBox="1"/>
          <p:nvPr/>
        </p:nvSpPr>
        <p:spPr>
          <a:xfrm>
            <a:off x="0" y="4005"/>
            <a:ext cx="12192000" cy="307777"/>
          </a:xfrm>
          <a:prstGeom prst="rect">
            <a:avLst/>
          </a:prstGeom>
          <a:noFill/>
        </p:spPr>
        <p:txBody>
          <a:bodyPr wrap="square" rtlCol="0">
            <a:spAutoFit/>
          </a:bodyPr>
          <a:lstStyle/>
          <a:p>
            <a:pPr algn="r"/>
            <a:r>
              <a:rPr kumimoji="1" lang="ja-JP" altLang="en-US" sz="1400" b="1" dirty="0">
                <a:solidFill>
                  <a:schemeClr val="bg1">
                    <a:lumMod val="50000"/>
                  </a:schemeClr>
                </a:solidFill>
                <a:latin typeface="メイリオ" panose="020B0604030504040204" pitchFamily="50" charset="-128"/>
                <a:ea typeface="メイリオ" panose="020B0604030504040204" pitchFamily="50" charset="-128"/>
              </a:rPr>
              <a:t>　ナッジ検討プロセスモデル</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v</a:t>
            </a:r>
            <a:r>
              <a:rPr kumimoji="1" lang="en-US" altLang="ja-JP" sz="800" b="1" dirty="0">
                <a:solidFill>
                  <a:schemeClr val="bg1">
                    <a:lumMod val="50000"/>
                  </a:schemeClr>
                </a:solidFill>
                <a:latin typeface="メイリオ" panose="020B0604030504040204" pitchFamily="50" charset="-128"/>
                <a:ea typeface="メイリオ" panose="020B0604030504040204" pitchFamily="50" charset="-128"/>
              </a:rPr>
              <a:t>er.2.0</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endParaRPr kumimoji="1" lang="ja-JP" altLang="en-US" sz="1400" b="1" dirty="0">
              <a:solidFill>
                <a:schemeClr val="bg1">
                  <a:lumMod val="50000"/>
                </a:schemeClr>
              </a:solidFill>
              <a:latin typeface="メイリオ" panose="020B0604030504040204" pitchFamily="50" charset="-128"/>
              <a:ea typeface="メイリオ" panose="020B0604030504040204" pitchFamily="50" charset="-128"/>
            </a:endParaRPr>
          </a:p>
        </p:txBody>
      </p:sp>
      <p:grpSp>
        <p:nvGrpSpPr>
          <p:cNvPr id="5" name="グループ化 4">
            <a:extLst>
              <a:ext uri="{FF2B5EF4-FFF2-40B4-BE49-F238E27FC236}">
                <a16:creationId xmlns:a16="http://schemas.microsoft.com/office/drawing/2014/main" id="{F4E89C2F-2395-4E6B-BF6C-93880843EE51}"/>
              </a:ext>
            </a:extLst>
          </p:cNvPr>
          <p:cNvGrpSpPr/>
          <p:nvPr/>
        </p:nvGrpSpPr>
        <p:grpSpPr>
          <a:xfrm>
            <a:off x="-157319" y="6573907"/>
            <a:ext cx="11856043" cy="266989"/>
            <a:chOff x="-157319" y="6573907"/>
            <a:chExt cx="11856043" cy="266989"/>
          </a:xfrm>
        </p:grpSpPr>
        <p:sp>
          <p:nvSpPr>
            <p:cNvPr id="27" name="テキスト ボックス 26">
              <a:extLst>
                <a:ext uri="{FF2B5EF4-FFF2-40B4-BE49-F238E27FC236}">
                  <a16:creationId xmlns:a16="http://schemas.microsoft.com/office/drawing/2014/main" id="{90361F2E-293C-DF15-6512-568280745622}"/>
                </a:ext>
              </a:extLst>
            </p:cNvPr>
            <p:cNvSpPr txBox="1"/>
            <p:nvPr/>
          </p:nvSpPr>
          <p:spPr>
            <a:xfrm>
              <a:off x="-157319" y="6594675"/>
              <a:ext cx="11671497" cy="246221"/>
            </a:xfrm>
            <a:prstGeom prst="rect">
              <a:avLst/>
            </a:prstGeom>
            <a:noFill/>
          </p:spPr>
          <p:txBody>
            <a:bodyPr wrap="square" rtlCol="0" anchor="b">
              <a:spAutoFit/>
            </a:bodyPr>
            <a:lstStyle/>
            <a:p>
              <a:pPr algn="r" hangingPunct="0"/>
              <a:r>
                <a:rPr lang="en-US" altLang="ja-JP" sz="1000" b="1" dirty="0">
                  <a:solidFill>
                    <a:schemeClr val="bg1">
                      <a:lumMod val="50000"/>
                    </a:schemeClr>
                  </a:solidFill>
                  <a:latin typeface="メイリオ" panose="020B0604030504040204" pitchFamily="50" charset="-128"/>
                  <a:ea typeface="メイリオ" panose="020B0604030504040204" pitchFamily="50" charset="-128"/>
                </a:rPr>
                <a:t>© </a:t>
              </a:r>
              <a:r>
                <a:rPr lang="ja-JP" altLang="en-US" sz="1000" b="1" dirty="0">
                  <a:solidFill>
                    <a:schemeClr val="bg1">
                      <a:lumMod val="50000"/>
                    </a:schemeClr>
                  </a:solidFill>
                  <a:latin typeface="メイリオ" panose="020B0604030504040204" pitchFamily="50" charset="-128"/>
                  <a:ea typeface="メイリオ" panose="020B0604030504040204" pitchFamily="50" charset="-128"/>
                </a:rPr>
                <a:t>福井市ナッジ・ユニット</a:t>
              </a:r>
              <a:endParaRPr kumimoji="1" lang="ja-JP" altLang="en-US" sz="1000" b="1"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39" name="図 38">
              <a:extLst>
                <a:ext uri="{FF2B5EF4-FFF2-40B4-BE49-F238E27FC236}">
                  <a16:creationId xmlns:a16="http://schemas.microsoft.com/office/drawing/2014/main" id="{FDC8707F-9894-9893-4AD5-85573AB42FE4}"/>
                </a:ext>
              </a:extLst>
            </p:cNvPr>
            <p:cNvPicPr>
              <a:picLocks noChangeAspect="1"/>
            </p:cNvPicPr>
            <p:nvPr/>
          </p:nvPicPr>
          <p:blipFill>
            <a:blip r:embed="rId2"/>
            <a:stretch>
              <a:fillRect/>
            </a:stretch>
          </p:blipFill>
          <p:spPr>
            <a:xfrm>
              <a:off x="11439098" y="6573907"/>
              <a:ext cx="259626" cy="259846"/>
            </a:xfrm>
            <a:prstGeom prst="rect">
              <a:avLst/>
            </a:prstGeom>
          </p:spPr>
        </p:pic>
      </p:grpSp>
    </p:spTree>
    <p:extLst>
      <p:ext uri="{BB962C8B-B14F-4D97-AF65-F5344CB8AC3E}">
        <p14:creationId xmlns:p14="http://schemas.microsoft.com/office/powerpoint/2010/main" val="3867430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グループ化 25">
            <a:extLst>
              <a:ext uri="{FF2B5EF4-FFF2-40B4-BE49-F238E27FC236}">
                <a16:creationId xmlns:a16="http://schemas.microsoft.com/office/drawing/2014/main" id="{5523484D-EC47-26D9-7275-DC17EEC6E6BB}"/>
              </a:ext>
            </a:extLst>
          </p:cNvPr>
          <p:cNvGrpSpPr/>
          <p:nvPr/>
        </p:nvGrpSpPr>
        <p:grpSpPr>
          <a:xfrm>
            <a:off x="196948" y="434534"/>
            <a:ext cx="11772312" cy="1077858"/>
            <a:chOff x="196948" y="1313057"/>
            <a:chExt cx="11772312" cy="1077858"/>
          </a:xfrm>
        </p:grpSpPr>
        <p:grpSp>
          <p:nvGrpSpPr>
            <p:cNvPr id="17" name="グループ化 16">
              <a:extLst>
                <a:ext uri="{FF2B5EF4-FFF2-40B4-BE49-F238E27FC236}">
                  <a16:creationId xmlns:a16="http://schemas.microsoft.com/office/drawing/2014/main" id="{A0AB8BFE-E548-6C9D-5750-DCD871DC1134}"/>
                </a:ext>
              </a:extLst>
            </p:cNvPr>
            <p:cNvGrpSpPr/>
            <p:nvPr/>
          </p:nvGrpSpPr>
          <p:grpSpPr>
            <a:xfrm>
              <a:off x="196948" y="1610152"/>
              <a:ext cx="11772312" cy="780763"/>
              <a:chOff x="844062" y="1230324"/>
              <a:chExt cx="11125198" cy="780763"/>
            </a:xfrm>
          </p:grpSpPr>
          <p:grpSp>
            <p:nvGrpSpPr>
              <p:cNvPr id="9" name="グループ化 8">
                <a:extLst>
                  <a:ext uri="{FF2B5EF4-FFF2-40B4-BE49-F238E27FC236}">
                    <a16:creationId xmlns:a16="http://schemas.microsoft.com/office/drawing/2014/main" id="{C0E8A4EA-DE83-5B3F-9F79-9B4D66201553}"/>
                  </a:ext>
                </a:extLst>
              </p:cNvPr>
              <p:cNvGrpSpPr/>
              <p:nvPr/>
            </p:nvGrpSpPr>
            <p:grpSpPr>
              <a:xfrm>
                <a:off x="844062" y="1235016"/>
                <a:ext cx="3176949" cy="776071"/>
                <a:chOff x="844062" y="1235016"/>
                <a:chExt cx="3176949" cy="776071"/>
              </a:xfrm>
            </p:grpSpPr>
            <p:sp>
              <p:nvSpPr>
                <p:cNvPr id="7" name="矢印: 五方向 6">
                  <a:extLst>
                    <a:ext uri="{FF2B5EF4-FFF2-40B4-BE49-F238E27FC236}">
                      <a16:creationId xmlns:a16="http://schemas.microsoft.com/office/drawing/2014/main" id="{F7A5A52F-185B-7738-86A0-6322F835B6B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目的の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明確化</a:t>
                  </a:r>
                </a:p>
              </p:txBody>
            </p:sp>
            <p:sp>
              <p:nvSpPr>
                <p:cNvPr id="8" name="矢印: 五方向 7">
                  <a:extLst>
                    <a:ext uri="{FF2B5EF4-FFF2-40B4-BE49-F238E27FC236}">
                      <a16:creationId xmlns:a16="http://schemas.microsoft.com/office/drawing/2014/main" id="{1CB18EED-F49F-665B-3890-33B11EEE6287}"/>
                    </a:ext>
                  </a:extLst>
                </p:cNvPr>
                <p:cNvSpPr/>
                <p:nvPr/>
              </p:nvSpPr>
              <p:spPr>
                <a:xfrm>
                  <a:off x="2431362" y="1235016"/>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ペルソナ</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a:t>
                  </a:r>
                  <a:r>
                    <a:rPr lang="ja-JP" altLang="en-US" b="1" dirty="0">
                      <a:solidFill>
                        <a:schemeClr val="bg1"/>
                      </a:solidFill>
                      <a:latin typeface="メイリオ" panose="020B0604030504040204" pitchFamily="50" charset="-128"/>
                      <a:ea typeface="メイリオ" panose="020B0604030504040204" pitchFamily="50" charset="-128"/>
                    </a:rPr>
                    <a:t>設定</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grpSp>
          <p:grpSp>
            <p:nvGrpSpPr>
              <p:cNvPr id="10" name="グループ化 9">
                <a:extLst>
                  <a:ext uri="{FF2B5EF4-FFF2-40B4-BE49-F238E27FC236}">
                    <a16:creationId xmlns:a16="http://schemas.microsoft.com/office/drawing/2014/main" id="{1386CAC1-75BD-33BF-213C-6299F575E586}"/>
                  </a:ext>
                </a:extLst>
              </p:cNvPr>
              <p:cNvGrpSpPr/>
              <p:nvPr/>
            </p:nvGrpSpPr>
            <p:grpSpPr>
              <a:xfrm>
                <a:off x="4021016" y="1232668"/>
                <a:ext cx="3176949" cy="776071"/>
                <a:chOff x="844062" y="1235016"/>
                <a:chExt cx="3176949" cy="776071"/>
              </a:xfrm>
            </p:grpSpPr>
            <p:sp>
              <p:nvSpPr>
                <p:cNvPr id="11" name="矢印: 五方向 10">
                  <a:extLst>
                    <a:ext uri="{FF2B5EF4-FFF2-40B4-BE49-F238E27FC236}">
                      <a16:creationId xmlns:a16="http://schemas.microsoft.com/office/drawing/2014/main" id="{61BB4AF6-8B81-2008-5AFD-98AE46C9AC73}"/>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行動プロセスマップの作成</a:t>
                  </a:r>
                </a:p>
              </p:txBody>
            </p:sp>
            <p:sp>
              <p:nvSpPr>
                <p:cNvPr id="12" name="矢印: 五方向 11">
                  <a:extLst>
                    <a:ext uri="{FF2B5EF4-FFF2-40B4-BE49-F238E27FC236}">
                      <a16:creationId xmlns:a16="http://schemas.microsoft.com/office/drawing/2014/main" id="{BB91CAC7-2081-BE7B-9EAA-E3BA911D4C28}"/>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優先順位</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の選定</a:t>
                  </a:r>
                </a:p>
              </p:txBody>
            </p:sp>
          </p:grpSp>
          <p:grpSp>
            <p:nvGrpSpPr>
              <p:cNvPr id="13" name="グループ化 12">
                <a:extLst>
                  <a:ext uri="{FF2B5EF4-FFF2-40B4-BE49-F238E27FC236}">
                    <a16:creationId xmlns:a16="http://schemas.microsoft.com/office/drawing/2014/main" id="{A838B59C-8C76-BA58-B7BC-0544B94171F5}"/>
                  </a:ext>
                </a:extLst>
              </p:cNvPr>
              <p:cNvGrpSpPr/>
              <p:nvPr/>
            </p:nvGrpSpPr>
            <p:grpSpPr>
              <a:xfrm>
                <a:off x="7197970" y="1230324"/>
                <a:ext cx="3191017" cy="776071"/>
                <a:chOff x="844062" y="1235016"/>
                <a:chExt cx="3191017" cy="776071"/>
              </a:xfrm>
            </p:grpSpPr>
            <p:sp>
              <p:nvSpPr>
                <p:cNvPr id="14" name="矢印: 五方向 13">
                  <a:extLst>
                    <a:ext uri="{FF2B5EF4-FFF2-40B4-BE49-F238E27FC236}">
                      <a16:creationId xmlns:a16="http://schemas.microsoft.com/office/drawing/2014/main" id="{047D518F-E873-B2A9-1E64-86A317FBDC3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介入案</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の検討</a:t>
                  </a:r>
                </a:p>
              </p:txBody>
            </p:sp>
            <p:sp>
              <p:nvSpPr>
                <p:cNvPr id="15" name="矢印: 五方向 14">
                  <a:extLst>
                    <a:ext uri="{FF2B5EF4-FFF2-40B4-BE49-F238E27FC236}">
                      <a16:creationId xmlns:a16="http://schemas.microsoft.com/office/drawing/2014/main" id="{9FD81B62-59C0-549E-107A-6007A2EC9539}"/>
                    </a:ext>
                  </a:extLst>
                </p:cNvPr>
                <p:cNvSpPr/>
                <p:nvPr/>
              </p:nvSpPr>
              <p:spPr>
                <a:xfrm>
                  <a:off x="2445430"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介入策の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詳細設計</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6" name="矢印: 五方向 15">
                <a:extLst>
                  <a:ext uri="{FF2B5EF4-FFF2-40B4-BE49-F238E27FC236}">
                    <a16:creationId xmlns:a16="http://schemas.microsoft.com/office/drawing/2014/main" id="{96C15621-EFB4-53D5-7C29-11326244DEE9}"/>
                  </a:ext>
                </a:extLst>
              </p:cNvPr>
              <p:cNvSpPr/>
              <p:nvPr/>
            </p:nvSpPr>
            <p:spPr>
              <a:xfrm>
                <a:off x="10379611" y="1235021"/>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効果検証</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手法の検討</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9" name="テキスト ボックス 18">
              <a:extLst>
                <a:ext uri="{FF2B5EF4-FFF2-40B4-BE49-F238E27FC236}">
                  <a16:creationId xmlns:a16="http://schemas.microsoft.com/office/drawing/2014/main" id="{6EAC4479-EBC3-D6F1-6C0C-77740E535C1D}"/>
                </a:ext>
              </a:extLst>
            </p:cNvPr>
            <p:cNvSpPr txBox="1"/>
            <p:nvPr/>
          </p:nvSpPr>
          <p:spPr>
            <a:xfrm>
              <a:off x="204384" y="132522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STEP1</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0" name="テキスト ボックス 19">
              <a:extLst>
                <a:ext uri="{FF2B5EF4-FFF2-40B4-BE49-F238E27FC236}">
                  <a16:creationId xmlns:a16="http://schemas.microsoft.com/office/drawing/2014/main" id="{C2EB7951-FD5F-5B50-7520-E2907D8DA084}"/>
                </a:ext>
              </a:extLst>
            </p:cNvPr>
            <p:cNvSpPr txBox="1"/>
            <p:nvPr/>
          </p:nvSpPr>
          <p:spPr>
            <a:xfrm>
              <a:off x="1884979" y="1320091"/>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a:t>
              </a:r>
              <a:r>
                <a:rPr lang="en-US" altLang="ja-JP" sz="2000" b="1" dirty="0">
                  <a:solidFill>
                    <a:srgbClr val="E6451E"/>
                  </a:solidFill>
                  <a:latin typeface="メイリオ" panose="020B0604030504040204" pitchFamily="50" charset="-128"/>
                  <a:ea typeface="メイリオ" panose="020B0604030504040204" pitchFamily="50" charset="-128"/>
                </a:rPr>
                <a:t>2</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1" name="テキスト ボックス 20">
              <a:extLst>
                <a:ext uri="{FF2B5EF4-FFF2-40B4-BE49-F238E27FC236}">
                  <a16:creationId xmlns:a16="http://schemas.microsoft.com/office/drawing/2014/main" id="{E9EFEDA4-56FF-02E0-3797-16D66C7D6C89}"/>
                </a:ext>
              </a:extLst>
            </p:cNvPr>
            <p:cNvSpPr txBox="1"/>
            <p:nvPr/>
          </p:nvSpPr>
          <p:spPr>
            <a:xfrm>
              <a:off x="3570761" y="131774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STEP3</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2" name="テキスト ボックス 21">
              <a:extLst>
                <a:ext uri="{FF2B5EF4-FFF2-40B4-BE49-F238E27FC236}">
                  <a16:creationId xmlns:a16="http://schemas.microsoft.com/office/drawing/2014/main" id="{A439A8C3-47B3-B133-C465-72F792891232}"/>
                </a:ext>
              </a:extLst>
            </p:cNvPr>
            <p:cNvSpPr txBox="1"/>
            <p:nvPr/>
          </p:nvSpPr>
          <p:spPr>
            <a:xfrm>
              <a:off x="5242473" y="1315403"/>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STEP4</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3" name="テキスト ボックス 22">
              <a:extLst>
                <a:ext uri="{FF2B5EF4-FFF2-40B4-BE49-F238E27FC236}">
                  <a16:creationId xmlns:a16="http://schemas.microsoft.com/office/drawing/2014/main" id="{406CF6A4-1431-6D33-3F4E-433B51DCEF7A}"/>
                </a:ext>
              </a:extLst>
            </p:cNvPr>
            <p:cNvSpPr txBox="1"/>
            <p:nvPr/>
          </p:nvSpPr>
          <p:spPr>
            <a:xfrm>
              <a:off x="6942320" y="1313057"/>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STEP5</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4" name="テキスト ボックス 23">
              <a:extLst>
                <a:ext uri="{FF2B5EF4-FFF2-40B4-BE49-F238E27FC236}">
                  <a16:creationId xmlns:a16="http://schemas.microsoft.com/office/drawing/2014/main" id="{35DE8F70-1D14-2386-7605-A97CD434307A}"/>
                </a:ext>
              </a:extLst>
            </p:cNvPr>
            <p:cNvSpPr txBox="1"/>
            <p:nvPr/>
          </p:nvSpPr>
          <p:spPr>
            <a:xfrm>
              <a:off x="8628099" y="132478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STEP6</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5" name="テキスト ボックス 24">
              <a:extLst>
                <a:ext uri="{FF2B5EF4-FFF2-40B4-BE49-F238E27FC236}">
                  <a16:creationId xmlns:a16="http://schemas.microsoft.com/office/drawing/2014/main" id="{C3BD2CF2-59E2-2F01-9419-8DA68AB237A6}"/>
                </a:ext>
              </a:extLst>
            </p:cNvPr>
            <p:cNvSpPr txBox="1"/>
            <p:nvPr/>
          </p:nvSpPr>
          <p:spPr>
            <a:xfrm>
              <a:off x="10299812" y="1322435"/>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STEP7</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grpSp>
      <p:sp>
        <p:nvSpPr>
          <p:cNvPr id="2" name="テキスト ボックス 1">
            <a:extLst>
              <a:ext uri="{FF2B5EF4-FFF2-40B4-BE49-F238E27FC236}">
                <a16:creationId xmlns:a16="http://schemas.microsoft.com/office/drawing/2014/main" id="{F4ABD06F-4E6D-B6CF-03FE-2F8A1040EF2D}"/>
              </a:ext>
            </a:extLst>
          </p:cNvPr>
          <p:cNvSpPr txBox="1"/>
          <p:nvPr/>
        </p:nvSpPr>
        <p:spPr>
          <a:xfrm>
            <a:off x="124258" y="1707126"/>
            <a:ext cx="11845001" cy="954107"/>
          </a:xfrm>
          <a:prstGeom prst="rect">
            <a:avLst/>
          </a:prstGeom>
          <a:noFill/>
        </p:spPr>
        <p:txBody>
          <a:bodyPr wrap="square" rtlCol="0">
            <a:spAutoFit/>
          </a:bodyPr>
          <a:lstStyle/>
          <a:p>
            <a:r>
              <a:rPr lang="ja-JP" altLang="en-US"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ペルソナを設定してみましょう！</a:t>
            </a:r>
            <a:endParaRPr lang="en-US" altLang="ja-JP"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endParaRPr kumimoji="1" lang="en-US" altLang="ja-JP" sz="400" dirty="0">
              <a:solidFill>
                <a:schemeClr val="bg1">
                  <a:lumMod val="50000"/>
                </a:schemeClr>
              </a:solidFill>
              <a:latin typeface="メイリオ" panose="020B0604030504040204" pitchFamily="50" charset="-128"/>
              <a:ea typeface="メイリオ" panose="020B0604030504040204" pitchFamily="50" charset="-128"/>
            </a:endParaRPr>
          </a:p>
          <a:p>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　★ナッジは手法が様々あるため、行動変容を促したい対象者に応じて、</a:t>
            </a:r>
            <a:r>
              <a:rPr lang="ja-JP" altLang="en-US" sz="1400" dirty="0">
                <a:solidFill>
                  <a:schemeClr val="bg1">
                    <a:lumMod val="50000"/>
                  </a:schemeClr>
                </a:solidFill>
                <a:latin typeface="メイリオ" panose="020B0604030504040204" pitchFamily="50" charset="-128"/>
                <a:ea typeface="メイリオ" panose="020B0604030504040204" pitchFamily="50" charset="-128"/>
              </a:rPr>
              <a:t>アプローチ方法が変わってきます。</a:t>
            </a:r>
            <a:endParaRPr lang="en-US" altLang="ja-JP" sz="14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400" dirty="0">
                <a:solidFill>
                  <a:schemeClr val="bg1">
                    <a:lumMod val="50000"/>
                  </a:schemeClr>
                </a:solidFill>
                <a:latin typeface="メイリオ" panose="020B0604030504040204" pitchFamily="50" charset="-128"/>
                <a:ea typeface="メイリオ" panose="020B0604030504040204" pitchFamily="50" charset="-128"/>
              </a:rPr>
              <a:t>　★ペルソナを考えることで、どういった人のどのような行動を促進したいかが</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明確になり、</a:t>
            </a:r>
            <a:r>
              <a:rPr lang="ja-JP" altLang="en-US" sz="1400" dirty="0">
                <a:solidFill>
                  <a:schemeClr val="bg1">
                    <a:lumMod val="50000"/>
                  </a:schemeClr>
                </a:solidFill>
                <a:latin typeface="メイリオ" panose="020B0604030504040204" pitchFamily="50" charset="-128"/>
                <a:ea typeface="メイリオ" panose="020B0604030504040204" pitchFamily="50" charset="-128"/>
              </a:rPr>
              <a:t>より効果的なナッジを探し出すことに役立ちます。　　</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52F3AD24-C0A0-0035-4D42-7DB65D1700FA}"/>
              </a:ext>
            </a:extLst>
          </p:cNvPr>
          <p:cNvSpPr/>
          <p:nvPr/>
        </p:nvSpPr>
        <p:spPr>
          <a:xfrm>
            <a:off x="630696" y="3015336"/>
            <a:ext cx="5465303" cy="1813379"/>
          </a:xfrm>
          <a:prstGeom prst="rect">
            <a:avLst/>
          </a:prstGeom>
          <a:solidFill>
            <a:schemeClr val="bg1"/>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i="0" dirty="0">
                <a:solidFill>
                  <a:schemeClr val="tx1"/>
                </a:solidFill>
                <a:effectLst/>
                <a:latin typeface="メイリオ" panose="020B0604030504040204" pitchFamily="50" charset="-128"/>
                <a:ea typeface="メイリオ" panose="020B0604030504040204" pitchFamily="50" charset="-128"/>
              </a:rPr>
              <a:t>①</a:t>
            </a:r>
            <a:r>
              <a:rPr lang="ja-JP" altLang="en-US" sz="1600" b="1" dirty="0">
                <a:solidFill>
                  <a:schemeClr val="tx1"/>
                </a:solidFill>
                <a:latin typeface="メイリオ" panose="020B0604030504040204" pitchFamily="50" charset="-128"/>
                <a:ea typeface="メイリオ" panose="020B0604030504040204" pitchFamily="50" charset="-128"/>
              </a:rPr>
              <a:t>氏名</a:t>
            </a:r>
            <a:r>
              <a:rPr lang="ja-JP" altLang="en-US" sz="1600" b="1" i="0" dirty="0">
                <a:solidFill>
                  <a:schemeClr val="tx1"/>
                </a:solidFill>
                <a:effectLst/>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年齢、性別</a:t>
            </a:r>
            <a:r>
              <a:rPr lang="ja-JP" altLang="en-US" sz="1600" b="1" i="0" dirty="0">
                <a:solidFill>
                  <a:schemeClr val="tx1"/>
                </a:solidFill>
                <a:effectLst/>
                <a:latin typeface="メイリオ" panose="020B0604030504040204" pitchFamily="50" charset="-128"/>
                <a:ea typeface="メイリオ" panose="020B0604030504040204" pitchFamily="50" charset="-128"/>
              </a:rPr>
              <a:t>）</a:t>
            </a:r>
            <a:endParaRPr lang="en-US" altLang="ja-JP" sz="1600" b="1" i="0" dirty="0">
              <a:solidFill>
                <a:schemeClr val="tx1"/>
              </a:solidFill>
              <a:effectLst/>
              <a:latin typeface="メイリオ" panose="020B0604030504040204" pitchFamily="50" charset="-128"/>
              <a:ea typeface="メイリオ" panose="020B0604030504040204" pitchFamily="50" charset="-128"/>
            </a:endParaRPr>
          </a:p>
        </p:txBody>
      </p:sp>
      <p:sp>
        <p:nvSpPr>
          <p:cNvPr id="47" name="スライド番号プレースホルダー 46">
            <a:extLst>
              <a:ext uri="{FF2B5EF4-FFF2-40B4-BE49-F238E27FC236}">
                <a16:creationId xmlns:a16="http://schemas.microsoft.com/office/drawing/2014/main" id="{CAB1324B-0C46-2E2A-1819-D1F5D6BD7284}"/>
              </a:ext>
            </a:extLst>
          </p:cNvPr>
          <p:cNvSpPr>
            <a:spLocks noGrp="1"/>
          </p:cNvSpPr>
          <p:nvPr>
            <p:ph type="sldNum" sz="quarter" idx="12"/>
          </p:nvPr>
        </p:nvSpPr>
        <p:spPr>
          <a:xfrm>
            <a:off x="9313983" y="6356350"/>
            <a:ext cx="2743200" cy="365125"/>
          </a:xfrm>
        </p:spPr>
        <p:txBody>
          <a:bodyPr/>
          <a:lstStyle/>
          <a:p>
            <a:fld id="{577B9287-80D7-414F-8A61-DB3A0E8E5F40}" type="slidenum">
              <a:rPr kumimoji="1" lang="ja-JP" altLang="en-US" smtClean="0"/>
              <a:t>3</a:t>
            </a:fld>
            <a:endParaRPr kumimoji="1" lang="ja-JP" altLang="en-US" dirty="0"/>
          </a:p>
        </p:txBody>
      </p:sp>
      <p:sp>
        <p:nvSpPr>
          <p:cNvPr id="29" name="正方形/長方形 28">
            <a:extLst>
              <a:ext uri="{FF2B5EF4-FFF2-40B4-BE49-F238E27FC236}">
                <a16:creationId xmlns:a16="http://schemas.microsoft.com/office/drawing/2014/main" id="{F6CDCE9C-DA5E-44E7-8D15-C3F1276C3D11}"/>
              </a:ext>
            </a:extLst>
          </p:cNvPr>
          <p:cNvSpPr/>
          <p:nvPr/>
        </p:nvSpPr>
        <p:spPr>
          <a:xfrm>
            <a:off x="6174633" y="3015045"/>
            <a:ext cx="5465303" cy="1811107"/>
          </a:xfrm>
          <a:prstGeom prst="rect">
            <a:avLst/>
          </a:prstGeom>
          <a:solidFill>
            <a:schemeClr val="bg1"/>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rPr>
              <a:t>②氏名</a:t>
            </a:r>
            <a:r>
              <a:rPr lang="ja-JP" altLang="en-US" sz="1600" b="1" i="0" dirty="0">
                <a:solidFill>
                  <a:schemeClr val="tx1"/>
                </a:solidFill>
                <a:effectLst/>
                <a:latin typeface="メイリオ" panose="020B0604030504040204" pitchFamily="50" charset="-128"/>
                <a:ea typeface="メイリオ" panose="020B0604030504040204" pitchFamily="50" charset="-128"/>
              </a:rPr>
              <a:t>（年齢、性別）</a:t>
            </a:r>
            <a:endParaRPr lang="en-US" altLang="ja-JP" sz="1600" b="1" i="0" dirty="0">
              <a:solidFill>
                <a:schemeClr val="tx1"/>
              </a:solidFill>
              <a:effectLst/>
              <a:latin typeface="メイリオ" panose="020B0604030504040204" pitchFamily="50" charset="-128"/>
              <a:ea typeface="メイリオ" panose="020B0604030504040204" pitchFamily="50" charset="-128"/>
            </a:endParaRPr>
          </a:p>
          <a:p>
            <a:endParaRPr lang="en-US" altLang="ja-JP" sz="800" b="1" i="0" dirty="0">
              <a:solidFill>
                <a:schemeClr val="tx1"/>
              </a:solidFill>
              <a:effectLst/>
              <a:latin typeface="メイリオ" panose="020B0604030504040204" pitchFamily="50" charset="-128"/>
              <a:ea typeface="メイリオ" panose="020B0604030504040204" pitchFamily="50" charset="-128"/>
            </a:endParaRPr>
          </a:p>
          <a:p>
            <a:endParaRPr lang="en-US" altLang="ja-JP" sz="1200" b="0" i="0" dirty="0">
              <a:solidFill>
                <a:srgbClr val="000000"/>
              </a:solidFill>
              <a:effectLst/>
              <a:latin typeface="メイリオ" panose="020B0604030504040204" pitchFamily="50" charset="-128"/>
              <a:ea typeface="メイリオ" panose="020B0604030504040204" pitchFamily="50" charset="-128"/>
            </a:endParaRPr>
          </a:p>
        </p:txBody>
      </p:sp>
      <p:sp>
        <p:nvSpPr>
          <p:cNvPr id="32" name="正方形/長方形 31">
            <a:extLst>
              <a:ext uri="{FF2B5EF4-FFF2-40B4-BE49-F238E27FC236}">
                <a16:creationId xmlns:a16="http://schemas.microsoft.com/office/drawing/2014/main" id="{CED912B5-76D7-BE42-9501-5D9D6031F885}"/>
              </a:ext>
            </a:extLst>
          </p:cNvPr>
          <p:cNvSpPr/>
          <p:nvPr/>
        </p:nvSpPr>
        <p:spPr>
          <a:xfrm>
            <a:off x="629785" y="4899443"/>
            <a:ext cx="5465303" cy="1616070"/>
          </a:xfrm>
          <a:prstGeom prst="rect">
            <a:avLst/>
          </a:prstGeom>
          <a:solidFill>
            <a:schemeClr val="bg1"/>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rPr>
              <a:t>③氏名</a:t>
            </a:r>
            <a:r>
              <a:rPr lang="ja-JP" altLang="en-US" sz="1600" b="1" i="0" dirty="0">
                <a:solidFill>
                  <a:schemeClr val="tx1"/>
                </a:solidFill>
                <a:effectLst/>
                <a:latin typeface="メイリオ" panose="020B0604030504040204" pitchFamily="50" charset="-128"/>
                <a:ea typeface="メイリオ" panose="020B0604030504040204" pitchFamily="50" charset="-128"/>
              </a:rPr>
              <a:t>（年齢、性別）</a:t>
            </a:r>
            <a:endParaRPr lang="en-US" altLang="ja-JP" sz="1600" b="1" i="0" dirty="0">
              <a:solidFill>
                <a:schemeClr val="tx1"/>
              </a:solidFill>
              <a:effectLst/>
              <a:latin typeface="メイリオ" panose="020B0604030504040204" pitchFamily="50" charset="-128"/>
              <a:ea typeface="メイリオ" panose="020B0604030504040204" pitchFamily="50" charset="-128"/>
            </a:endParaRPr>
          </a:p>
          <a:p>
            <a:endParaRPr lang="en-US" altLang="ja-JP" sz="800" b="1" i="0" dirty="0">
              <a:solidFill>
                <a:schemeClr val="tx1"/>
              </a:solidFill>
              <a:effectLst/>
              <a:latin typeface="メイリオ" panose="020B0604030504040204" pitchFamily="50" charset="-128"/>
              <a:ea typeface="メイリオ" panose="020B0604030504040204" pitchFamily="50" charset="-128"/>
            </a:endParaRPr>
          </a:p>
          <a:p>
            <a:endParaRPr lang="en-US" altLang="ja-JP" sz="1200" b="0" i="0" dirty="0">
              <a:solidFill>
                <a:srgbClr val="000000"/>
              </a:solidFill>
              <a:effectLst/>
              <a:latin typeface="メイリオ" panose="020B0604030504040204" pitchFamily="50" charset="-128"/>
              <a:ea typeface="メイリオ" panose="020B0604030504040204" pitchFamily="50" charset="-128"/>
            </a:endParaRPr>
          </a:p>
        </p:txBody>
      </p:sp>
      <p:sp>
        <p:nvSpPr>
          <p:cNvPr id="35" name="正方形/長方形 34">
            <a:extLst>
              <a:ext uri="{FF2B5EF4-FFF2-40B4-BE49-F238E27FC236}">
                <a16:creationId xmlns:a16="http://schemas.microsoft.com/office/drawing/2014/main" id="{586E2665-E14A-5529-DF59-5074BAB3FF3A}"/>
              </a:ext>
            </a:extLst>
          </p:cNvPr>
          <p:cNvSpPr/>
          <p:nvPr/>
        </p:nvSpPr>
        <p:spPr>
          <a:xfrm>
            <a:off x="6174632" y="4899092"/>
            <a:ext cx="5465303" cy="1616070"/>
          </a:xfrm>
          <a:prstGeom prst="rect">
            <a:avLst/>
          </a:prstGeom>
          <a:solidFill>
            <a:schemeClr val="bg1"/>
          </a:solid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rPr>
              <a:t>④氏名</a:t>
            </a:r>
            <a:r>
              <a:rPr lang="ja-JP" altLang="en-US" sz="1600" b="1" i="0" dirty="0">
                <a:solidFill>
                  <a:schemeClr val="tx1"/>
                </a:solidFill>
                <a:effectLst/>
                <a:latin typeface="メイリオ" panose="020B0604030504040204" pitchFamily="50" charset="-128"/>
                <a:ea typeface="メイリオ" panose="020B0604030504040204" pitchFamily="50" charset="-128"/>
              </a:rPr>
              <a:t>（年齢、性別）</a:t>
            </a:r>
            <a:endParaRPr lang="en-US" altLang="ja-JP" sz="1600" b="1" i="0" dirty="0">
              <a:solidFill>
                <a:schemeClr val="tx1"/>
              </a:solidFill>
              <a:effectLst/>
              <a:latin typeface="メイリオ" panose="020B0604030504040204" pitchFamily="50" charset="-128"/>
              <a:ea typeface="メイリオ" panose="020B0604030504040204" pitchFamily="50" charset="-128"/>
            </a:endParaRPr>
          </a:p>
          <a:p>
            <a:endParaRPr lang="en-US" altLang="ja-JP" sz="800" b="1" i="0" dirty="0">
              <a:solidFill>
                <a:schemeClr val="tx1"/>
              </a:solidFill>
              <a:effectLst/>
              <a:latin typeface="メイリオ" panose="020B0604030504040204" pitchFamily="50" charset="-128"/>
              <a:ea typeface="メイリオ" panose="020B0604030504040204" pitchFamily="50" charset="-128"/>
            </a:endParaRPr>
          </a:p>
          <a:p>
            <a:endParaRPr lang="en-US" altLang="ja-JP" sz="1200" b="0" i="0" dirty="0">
              <a:solidFill>
                <a:srgbClr val="000000"/>
              </a:solidFill>
              <a:effectLst/>
              <a:latin typeface="メイリオ" panose="020B0604030504040204" pitchFamily="50" charset="-128"/>
              <a:ea typeface="メイリオ" panose="020B0604030504040204" pitchFamily="50" charset="-128"/>
            </a:endParaRPr>
          </a:p>
        </p:txBody>
      </p:sp>
      <p:sp>
        <p:nvSpPr>
          <p:cNvPr id="43" name="テキスト ボックス 42">
            <a:extLst>
              <a:ext uri="{FF2B5EF4-FFF2-40B4-BE49-F238E27FC236}">
                <a16:creationId xmlns:a16="http://schemas.microsoft.com/office/drawing/2014/main" id="{253175FE-0ADB-3FAB-D121-E69913DA523E}"/>
              </a:ext>
            </a:extLst>
          </p:cNvPr>
          <p:cNvSpPr txBox="1"/>
          <p:nvPr/>
        </p:nvSpPr>
        <p:spPr>
          <a:xfrm>
            <a:off x="0" y="4005"/>
            <a:ext cx="12192000" cy="307777"/>
          </a:xfrm>
          <a:prstGeom prst="rect">
            <a:avLst/>
          </a:prstGeom>
          <a:noFill/>
        </p:spPr>
        <p:txBody>
          <a:bodyPr wrap="square" rtlCol="0">
            <a:spAutoFit/>
          </a:bodyPr>
          <a:lstStyle/>
          <a:p>
            <a:pPr algn="r"/>
            <a:r>
              <a:rPr kumimoji="1" lang="ja-JP" altLang="en-US" sz="1400" b="1" dirty="0">
                <a:solidFill>
                  <a:schemeClr val="bg1">
                    <a:lumMod val="50000"/>
                  </a:schemeClr>
                </a:solidFill>
                <a:latin typeface="メイリオ" panose="020B0604030504040204" pitchFamily="50" charset="-128"/>
                <a:ea typeface="メイリオ" panose="020B0604030504040204" pitchFamily="50" charset="-128"/>
              </a:rPr>
              <a:t>　ナッジ検討プロセスモデル</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v</a:t>
            </a:r>
            <a:r>
              <a:rPr kumimoji="1" lang="en-US" altLang="ja-JP" sz="800" b="1" dirty="0">
                <a:solidFill>
                  <a:schemeClr val="bg1">
                    <a:lumMod val="50000"/>
                  </a:schemeClr>
                </a:solidFill>
                <a:latin typeface="メイリオ" panose="020B0604030504040204" pitchFamily="50" charset="-128"/>
                <a:ea typeface="メイリオ" panose="020B0604030504040204" pitchFamily="50" charset="-128"/>
              </a:rPr>
              <a:t>er.2.0</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endParaRPr kumimoji="1" lang="ja-JP" altLang="en-US" sz="1400" b="1" dirty="0">
              <a:solidFill>
                <a:schemeClr val="bg1">
                  <a:lumMod val="50000"/>
                </a:schemeClr>
              </a:solidFill>
              <a:latin typeface="メイリオ" panose="020B0604030504040204" pitchFamily="50" charset="-128"/>
              <a:ea typeface="メイリオ" panose="020B0604030504040204" pitchFamily="50" charset="-128"/>
            </a:endParaRPr>
          </a:p>
        </p:txBody>
      </p:sp>
      <p:grpSp>
        <p:nvGrpSpPr>
          <p:cNvPr id="4" name="グループ化 3">
            <a:extLst>
              <a:ext uri="{FF2B5EF4-FFF2-40B4-BE49-F238E27FC236}">
                <a16:creationId xmlns:a16="http://schemas.microsoft.com/office/drawing/2014/main" id="{1C35B21F-0E3B-8D6A-5CB9-563442F56F89}"/>
              </a:ext>
            </a:extLst>
          </p:cNvPr>
          <p:cNvGrpSpPr/>
          <p:nvPr/>
        </p:nvGrpSpPr>
        <p:grpSpPr>
          <a:xfrm>
            <a:off x="-157319" y="6573907"/>
            <a:ext cx="11856043" cy="266989"/>
            <a:chOff x="-157319" y="6573907"/>
            <a:chExt cx="11856043" cy="266989"/>
          </a:xfrm>
        </p:grpSpPr>
        <p:sp>
          <p:nvSpPr>
            <p:cNvPr id="5" name="テキスト ボックス 4">
              <a:extLst>
                <a:ext uri="{FF2B5EF4-FFF2-40B4-BE49-F238E27FC236}">
                  <a16:creationId xmlns:a16="http://schemas.microsoft.com/office/drawing/2014/main" id="{10D4EE6F-417F-AA56-2592-4FEE0509563B}"/>
                </a:ext>
              </a:extLst>
            </p:cNvPr>
            <p:cNvSpPr txBox="1"/>
            <p:nvPr/>
          </p:nvSpPr>
          <p:spPr>
            <a:xfrm>
              <a:off x="-157319" y="6594675"/>
              <a:ext cx="11671497" cy="246221"/>
            </a:xfrm>
            <a:prstGeom prst="rect">
              <a:avLst/>
            </a:prstGeom>
            <a:noFill/>
          </p:spPr>
          <p:txBody>
            <a:bodyPr wrap="square" rtlCol="0" anchor="b">
              <a:spAutoFit/>
            </a:bodyPr>
            <a:lstStyle/>
            <a:p>
              <a:pPr algn="r" hangingPunct="0"/>
              <a:r>
                <a:rPr lang="en-US" altLang="ja-JP" sz="1000" b="1" dirty="0">
                  <a:solidFill>
                    <a:schemeClr val="bg1">
                      <a:lumMod val="50000"/>
                    </a:schemeClr>
                  </a:solidFill>
                  <a:latin typeface="メイリオ" panose="020B0604030504040204" pitchFamily="50" charset="-128"/>
                  <a:ea typeface="メイリオ" panose="020B0604030504040204" pitchFamily="50" charset="-128"/>
                </a:rPr>
                <a:t>© </a:t>
              </a:r>
              <a:r>
                <a:rPr lang="ja-JP" altLang="en-US" sz="1000" b="1" dirty="0">
                  <a:solidFill>
                    <a:schemeClr val="bg1">
                      <a:lumMod val="50000"/>
                    </a:schemeClr>
                  </a:solidFill>
                  <a:latin typeface="メイリオ" panose="020B0604030504040204" pitchFamily="50" charset="-128"/>
                  <a:ea typeface="メイリオ" panose="020B0604030504040204" pitchFamily="50" charset="-128"/>
                </a:rPr>
                <a:t>福井市ナッジ・ユニット</a:t>
              </a:r>
              <a:endParaRPr kumimoji="1" lang="ja-JP" altLang="en-US" sz="1000" b="1"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28" name="図 27">
              <a:extLst>
                <a:ext uri="{FF2B5EF4-FFF2-40B4-BE49-F238E27FC236}">
                  <a16:creationId xmlns:a16="http://schemas.microsoft.com/office/drawing/2014/main" id="{4A0FFB22-8ADF-86EA-CE7D-4C89913DD43D}"/>
                </a:ext>
              </a:extLst>
            </p:cNvPr>
            <p:cNvPicPr>
              <a:picLocks noChangeAspect="1"/>
            </p:cNvPicPr>
            <p:nvPr/>
          </p:nvPicPr>
          <p:blipFill>
            <a:blip r:embed="rId2"/>
            <a:stretch>
              <a:fillRect/>
            </a:stretch>
          </p:blipFill>
          <p:spPr>
            <a:xfrm>
              <a:off x="11439098" y="6573907"/>
              <a:ext cx="259626" cy="259846"/>
            </a:xfrm>
            <a:prstGeom prst="rect">
              <a:avLst/>
            </a:prstGeom>
          </p:spPr>
        </p:pic>
      </p:grpSp>
      <p:pic>
        <p:nvPicPr>
          <p:cNvPr id="18" name="グラフィックス 17" descr="ユーザー 単色塗りつぶし">
            <a:extLst>
              <a:ext uri="{FF2B5EF4-FFF2-40B4-BE49-F238E27FC236}">
                <a16:creationId xmlns:a16="http://schemas.microsoft.com/office/drawing/2014/main" id="{F2A4FFB7-735F-D2B6-B9EE-74FF9E9EF2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27742" y="3028323"/>
            <a:ext cx="1821160" cy="1821160"/>
          </a:xfrm>
          <a:prstGeom prst="rect">
            <a:avLst/>
          </a:prstGeom>
        </p:spPr>
      </p:pic>
      <p:pic>
        <p:nvPicPr>
          <p:cNvPr id="31" name="グラフィックス 30" descr="ユーザー 単色塗りつぶし">
            <a:extLst>
              <a:ext uri="{FF2B5EF4-FFF2-40B4-BE49-F238E27FC236}">
                <a16:creationId xmlns:a16="http://schemas.microsoft.com/office/drawing/2014/main" id="{28552955-6F0B-4643-3327-71CB0B38E3B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52562" y="4799834"/>
            <a:ext cx="1821160" cy="1821160"/>
          </a:xfrm>
          <a:prstGeom prst="rect">
            <a:avLst/>
          </a:prstGeom>
        </p:spPr>
      </p:pic>
      <p:pic>
        <p:nvPicPr>
          <p:cNvPr id="34" name="グラフィックス 33" descr="ユーザー 単色塗りつぶし">
            <a:extLst>
              <a:ext uri="{FF2B5EF4-FFF2-40B4-BE49-F238E27FC236}">
                <a16:creationId xmlns:a16="http://schemas.microsoft.com/office/drawing/2014/main" id="{B1E2BB11-B97E-8885-4AC2-AB14F14D158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96499" y="3035550"/>
            <a:ext cx="1821160" cy="1821160"/>
          </a:xfrm>
          <a:prstGeom prst="rect">
            <a:avLst/>
          </a:prstGeom>
        </p:spPr>
      </p:pic>
      <p:pic>
        <p:nvPicPr>
          <p:cNvPr id="37" name="グラフィックス 36" descr="ユーザー 単色塗りつぶし">
            <a:extLst>
              <a:ext uri="{FF2B5EF4-FFF2-40B4-BE49-F238E27FC236}">
                <a16:creationId xmlns:a16="http://schemas.microsoft.com/office/drawing/2014/main" id="{55A550D1-B78E-B146-4A8E-33C0B11AC83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21319" y="4807061"/>
            <a:ext cx="1821160" cy="1821160"/>
          </a:xfrm>
          <a:prstGeom prst="rect">
            <a:avLst/>
          </a:prstGeom>
        </p:spPr>
      </p:pic>
    </p:spTree>
    <p:extLst>
      <p:ext uri="{BB962C8B-B14F-4D97-AF65-F5344CB8AC3E}">
        <p14:creationId xmlns:p14="http://schemas.microsoft.com/office/powerpoint/2010/main" val="1177737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ABD06F-4E6D-B6CF-03FE-2F8A1040EF2D}"/>
              </a:ext>
            </a:extLst>
          </p:cNvPr>
          <p:cNvSpPr txBox="1"/>
          <p:nvPr/>
        </p:nvSpPr>
        <p:spPr>
          <a:xfrm>
            <a:off x="6370192" y="3889567"/>
            <a:ext cx="5583582" cy="23160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＜ペルソナ（</a:t>
            </a:r>
            <a:r>
              <a:rPr kumimoji="1" lang="en-US" altLang="ja-JP" sz="16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persona</a:t>
            </a:r>
            <a:r>
              <a:rPr kumimoji="1" lang="ja-JP" altLang="en-US" sz="16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）とは？＞</a:t>
            </a:r>
            <a:endParaRPr kumimoji="1" lang="en-US" altLang="ja-JP" sz="16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サービスや・商品の典型的なユーザー像のこと。</a:t>
            </a:r>
            <a:endParaRPr kumimoji="1" lang="en-US" altLang="ja-JP" sz="1600" b="0"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　「ターゲット」よりもより深く詳細で、</a:t>
            </a:r>
            <a:endParaRPr kumimoji="1" lang="en-US" altLang="ja-JP" sz="1600" b="0"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　年齢、性別、居住地、家族構成、趣味などに至るまで、</a:t>
            </a:r>
            <a:endParaRPr kumimoji="1" lang="en-US" altLang="ja-JP" sz="1600" b="0"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　可能な限りリアリティのある詳細な情報を</a:t>
            </a:r>
            <a:endParaRPr kumimoji="1" lang="en-US" altLang="ja-JP" sz="1600" b="0"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　設定することが重要です。</a:t>
            </a:r>
            <a:endParaRPr kumimoji="1" lang="en-US" altLang="ja-JP" sz="1600" b="0"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endParaRPr>
          </a:p>
        </p:txBody>
      </p:sp>
      <p:sp>
        <p:nvSpPr>
          <p:cNvPr id="47" name="スライド番号プレースホルダー 46">
            <a:extLst>
              <a:ext uri="{FF2B5EF4-FFF2-40B4-BE49-F238E27FC236}">
                <a16:creationId xmlns:a16="http://schemas.microsoft.com/office/drawing/2014/main" id="{CAB1324B-0C46-2E2A-1819-D1F5D6BD7284}"/>
              </a:ext>
            </a:extLst>
          </p:cNvPr>
          <p:cNvSpPr>
            <a:spLocks noGrp="1"/>
          </p:cNvSpPr>
          <p:nvPr>
            <p:ph type="sldNum" sz="quarter" idx="12"/>
          </p:nvPr>
        </p:nvSpPr>
        <p:spPr>
          <a:xfrm>
            <a:off x="9313983"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7B9287-80D7-414F-8A61-DB3A0E8E5F40}"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DAA594F5-7984-AB1B-665B-7D7CE17ECAB6}"/>
              </a:ext>
            </a:extLst>
          </p:cNvPr>
          <p:cNvSpPr txBox="1"/>
          <p:nvPr/>
        </p:nvSpPr>
        <p:spPr>
          <a:xfrm>
            <a:off x="-1" y="107263"/>
            <a:ext cx="576781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lumMod val="95000"/>
                    <a:lumOff val="5000"/>
                  </a:prstClr>
                </a:solidFill>
                <a:effectLst/>
                <a:uLnTx/>
                <a:uFillTx/>
                <a:latin typeface="メイリオ" panose="020B0604030504040204" pitchFamily="50" charset="-128"/>
                <a:ea typeface="メイリオ" panose="020B0604030504040204" pitchFamily="50" charset="-128"/>
                <a:cs typeface="+mn-cs"/>
              </a:rPr>
              <a:t>　［参考］ペルソナ（</a:t>
            </a:r>
            <a:r>
              <a:rPr kumimoji="1" lang="en-US" altLang="ja-JP" sz="1600" b="1" i="0" u="none" strike="noStrike" kern="1200" cap="none" spc="0" normalizeH="0" baseline="0" noProof="0" dirty="0">
                <a:ln>
                  <a:noFill/>
                </a:ln>
                <a:solidFill>
                  <a:prstClr val="black">
                    <a:lumMod val="95000"/>
                    <a:lumOff val="5000"/>
                  </a:prstClr>
                </a:solidFill>
                <a:effectLst/>
                <a:uLnTx/>
                <a:uFillTx/>
                <a:latin typeface="メイリオ" panose="020B0604030504040204" pitchFamily="50" charset="-128"/>
                <a:ea typeface="メイリオ" panose="020B0604030504040204" pitchFamily="50" charset="-128"/>
                <a:cs typeface="+mn-cs"/>
              </a:rPr>
              <a:t>persona</a:t>
            </a:r>
            <a:r>
              <a:rPr kumimoji="1" lang="ja-JP" altLang="en-US" sz="1600" b="1" i="0" u="none" strike="noStrike" kern="1200" cap="none" spc="0" normalizeH="0" baseline="0" noProof="0" dirty="0">
                <a:ln>
                  <a:noFill/>
                </a:ln>
                <a:solidFill>
                  <a:prstClr val="black">
                    <a:lumMod val="95000"/>
                    <a:lumOff val="5000"/>
                  </a:prstClr>
                </a:solidFill>
                <a:effectLst/>
                <a:uLnTx/>
                <a:uFillTx/>
                <a:latin typeface="メイリオ" panose="020B0604030504040204" pitchFamily="50" charset="-128"/>
                <a:ea typeface="メイリオ" panose="020B0604030504040204" pitchFamily="50" charset="-128"/>
                <a:cs typeface="+mn-cs"/>
              </a:rPr>
              <a:t>）</a:t>
            </a:r>
          </a:p>
        </p:txBody>
      </p:sp>
      <p:sp>
        <p:nvSpPr>
          <p:cNvPr id="3" name="テキスト ボックス 2">
            <a:extLst>
              <a:ext uri="{FF2B5EF4-FFF2-40B4-BE49-F238E27FC236}">
                <a16:creationId xmlns:a16="http://schemas.microsoft.com/office/drawing/2014/main" id="{20EB1195-CF79-4C9C-8DB5-B57ECFF25807}"/>
              </a:ext>
            </a:extLst>
          </p:cNvPr>
          <p:cNvSpPr txBox="1"/>
          <p:nvPr/>
        </p:nvSpPr>
        <p:spPr>
          <a:xfrm>
            <a:off x="418865" y="684142"/>
            <a:ext cx="268605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E6451E"/>
                </a:solidFill>
                <a:effectLst/>
                <a:uLnTx/>
                <a:uFillTx/>
                <a:latin typeface="メイリオ" panose="020B0604030504040204" pitchFamily="50" charset="-128"/>
                <a:ea typeface="メイリオ" panose="020B0604030504040204" pitchFamily="50" charset="-128"/>
                <a:cs typeface="+mn-cs"/>
              </a:rPr>
              <a:t>ペルソナとは？</a:t>
            </a:r>
          </a:p>
        </p:txBody>
      </p:sp>
      <p:sp>
        <p:nvSpPr>
          <p:cNvPr id="4" name="テキスト ボックス 3">
            <a:extLst>
              <a:ext uri="{FF2B5EF4-FFF2-40B4-BE49-F238E27FC236}">
                <a16:creationId xmlns:a16="http://schemas.microsoft.com/office/drawing/2014/main" id="{385B6B66-7BF6-70FA-B641-AC7A13CB8597}"/>
              </a:ext>
            </a:extLst>
          </p:cNvPr>
          <p:cNvSpPr txBox="1"/>
          <p:nvPr/>
        </p:nvSpPr>
        <p:spPr>
          <a:xfrm>
            <a:off x="395677" y="1478341"/>
            <a:ext cx="3000137"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サービス・商品の</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6451E"/>
                </a:solidFill>
                <a:effectLst/>
                <a:uLnTx/>
                <a:uFillTx/>
                <a:latin typeface="メイリオ" panose="020B0604030504040204" pitchFamily="50" charset="-128"/>
                <a:ea typeface="メイリオ" panose="020B0604030504040204" pitchFamily="50" charset="-128"/>
                <a:cs typeface="+mn-cs"/>
              </a:rPr>
              <a:t>典型的なユーザー像</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のこと</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6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prstClr val="black"/>
                </a:solidFill>
                <a:latin typeface="メイリオ" panose="020B0604030504040204" pitchFamily="50" charset="-128"/>
                <a:ea typeface="メイリオ" panose="020B0604030504040204" pitchFamily="50" charset="-128"/>
              </a:rPr>
              <a:t>リアリティがある</a:t>
            </a:r>
            <a:endParaRPr lang="en-US" altLang="ja-JP" sz="16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rgbClr val="E6451E"/>
                </a:solidFill>
                <a:latin typeface="メイリオ" panose="020B0604030504040204" pitchFamily="50" charset="-128"/>
                <a:ea typeface="メイリオ" panose="020B0604030504040204" pitchFamily="50" charset="-128"/>
              </a:rPr>
              <a:t>詳細な情報を設定</a:t>
            </a:r>
            <a:r>
              <a:rPr lang="ja-JP" altLang="en-US" sz="1600" dirty="0">
                <a:solidFill>
                  <a:prstClr val="black"/>
                </a:solidFill>
                <a:latin typeface="メイリオ" panose="020B0604030504040204" pitchFamily="50" charset="-128"/>
                <a:ea typeface="メイリオ" panose="020B0604030504040204" pitchFamily="50" charset="-128"/>
              </a:rPr>
              <a:t>する</a:t>
            </a:r>
            <a:endParaRPr lang="en-US" altLang="ja-JP" sz="1600" dirty="0">
              <a:solidFill>
                <a:prstClr val="black"/>
              </a:solidFill>
              <a:latin typeface="メイリオ" panose="020B0604030504040204" pitchFamily="50" charset="-128"/>
              <a:ea typeface="メイリオ" panose="020B0604030504040204" pitchFamily="50" charset="-128"/>
            </a:endParaRPr>
          </a:p>
        </p:txBody>
      </p:sp>
      <p:grpSp>
        <p:nvGrpSpPr>
          <p:cNvPr id="21" name="グループ化 20">
            <a:extLst>
              <a:ext uri="{FF2B5EF4-FFF2-40B4-BE49-F238E27FC236}">
                <a16:creationId xmlns:a16="http://schemas.microsoft.com/office/drawing/2014/main" id="{82F155D1-2152-E562-53C2-9E9EBAA7DA88}"/>
              </a:ext>
            </a:extLst>
          </p:cNvPr>
          <p:cNvGrpSpPr/>
          <p:nvPr/>
        </p:nvGrpSpPr>
        <p:grpSpPr>
          <a:xfrm>
            <a:off x="3040606" y="987042"/>
            <a:ext cx="3216728" cy="2232192"/>
            <a:chOff x="-4279899" y="3983360"/>
            <a:chExt cx="3216728" cy="2232192"/>
          </a:xfrm>
        </p:grpSpPr>
        <p:sp>
          <p:nvSpPr>
            <p:cNvPr id="7" name="テキスト ボックス 6">
              <a:extLst>
                <a:ext uri="{FF2B5EF4-FFF2-40B4-BE49-F238E27FC236}">
                  <a16:creationId xmlns:a16="http://schemas.microsoft.com/office/drawing/2014/main" id="{60467B9E-BD10-99B7-0B48-0086CBEE09BB}"/>
                </a:ext>
              </a:extLst>
            </p:cNvPr>
            <p:cNvSpPr txBox="1"/>
            <p:nvPr/>
          </p:nvSpPr>
          <p:spPr>
            <a:xfrm>
              <a:off x="-4152900" y="4204574"/>
              <a:ext cx="268605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福井  秀康さん</a:t>
              </a:r>
            </a:p>
          </p:txBody>
        </p:sp>
        <p:sp>
          <p:nvSpPr>
            <p:cNvPr id="8" name="テキスト ボックス 7">
              <a:extLst>
                <a:ext uri="{FF2B5EF4-FFF2-40B4-BE49-F238E27FC236}">
                  <a16:creationId xmlns:a16="http://schemas.microsoft.com/office/drawing/2014/main" id="{86103CD9-8B11-9563-B93B-8922B526F45D}"/>
                </a:ext>
              </a:extLst>
            </p:cNvPr>
            <p:cNvSpPr txBox="1"/>
            <p:nvPr/>
          </p:nvSpPr>
          <p:spPr>
            <a:xfrm>
              <a:off x="-4109358" y="4491699"/>
              <a:ext cx="268605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30</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歳　男性</a:t>
              </a:r>
            </a:p>
          </p:txBody>
        </p:sp>
        <p:sp>
          <p:nvSpPr>
            <p:cNvPr id="9" name="テキスト ボックス 8">
              <a:extLst>
                <a:ext uri="{FF2B5EF4-FFF2-40B4-BE49-F238E27FC236}">
                  <a16:creationId xmlns:a16="http://schemas.microsoft.com/office/drawing/2014/main" id="{375FF41F-3F45-879A-7151-37B3E4784934}"/>
                </a:ext>
              </a:extLst>
            </p:cNvPr>
            <p:cNvSpPr txBox="1"/>
            <p:nvPr/>
          </p:nvSpPr>
          <p:spPr>
            <a:xfrm>
              <a:off x="-4152900" y="5125716"/>
              <a:ext cx="1511300"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・居住地</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・職業</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・年収</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・趣味</a:t>
              </a:r>
            </a:p>
          </p:txBody>
        </p:sp>
        <p:sp>
          <p:nvSpPr>
            <p:cNvPr id="10" name="テキスト ボックス 9">
              <a:extLst>
                <a:ext uri="{FF2B5EF4-FFF2-40B4-BE49-F238E27FC236}">
                  <a16:creationId xmlns:a16="http://schemas.microsoft.com/office/drawing/2014/main" id="{A4A2C789-5E9E-F557-DC5B-D940BD58AA24}"/>
                </a:ext>
              </a:extLst>
            </p:cNvPr>
            <p:cNvSpPr txBox="1"/>
            <p:nvPr/>
          </p:nvSpPr>
          <p:spPr>
            <a:xfrm>
              <a:off x="-3292021" y="5125716"/>
              <a:ext cx="2228850"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・価値観</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・家族構成</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・生い立ち</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・ライフスタイル</a:t>
              </a:r>
            </a:p>
          </p:txBody>
        </p:sp>
        <p:pic>
          <p:nvPicPr>
            <p:cNvPr id="13" name="図 12" descr="クマのぬいぐるみと人の絵&#10;&#10;自動的に生成された説明">
              <a:extLst>
                <a:ext uri="{FF2B5EF4-FFF2-40B4-BE49-F238E27FC236}">
                  <a16:creationId xmlns:a16="http://schemas.microsoft.com/office/drawing/2014/main" id="{FB7FD9A0-313D-3536-E861-CFC0FF2B62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0684" y="4149229"/>
              <a:ext cx="877549" cy="877549"/>
            </a:xfrm>
            <a:prstGeom prst="rect">
              <a:avLst/>
            </a:prstGeom>
          </p:spPr>
        </p:pic>
        <p:sp>
          <p:nvSpPr>
            <p:cNvPr id="19" name="四角形: 角を丸くする 18">
              <a:extLst>
                <a:ext uri="{FF2B5EF4-FFF2-40B4-BE49-F238E27FC236}">
                  <a16:creationId xmlns:a16="http://schemas.microsoft.com/office/drawing/2014/main" id="{1071CFDF-1DAC-26C8-AA15-08A94F61BFD6}"/>
                </a:ext>
              </a:extLst>
            </p:cNvPr>
            <p:cNvSpPr/>
            <p:nvPr/>
          </p:nvSpPr>
          <p:spPr>
            <a:xfrm>
              <a:off x="-2703544" y="4149229"/>
              <a:ext cx="945474" cy="877549"/>
            </a:xfrm>
            <a:prstGeom prst="round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0" name="四角形: 角を丸くする 19">
              <a:extLst>
                <a:ext uri="{FF2B5EF4-FFF2-40B4-BE49-F238E27FC236}">
                  <a16:creationId xmlns:a16="http://schemas.microsoft.com/office/drawing/2014/main" id="{CC381C7F-69B1-569A-62D7-C2E356B533DA}"/>
                </a:ext>
              </a:extLst>
            </p:cNvPr>
            <p:cNvSpPr/>
            <p:nvPr/>
          </p:nvSpPr>
          <p:spPr>
            <a:xfrm>
              <a:off x="-4279899" y="3983360"/>
              <a:ext cx="2813050" cy="2232192"/>
            </a:xfrm>
            <a:prstGeom prst="roundRect">
              <a:avLst>
                <a:gd name="adj" fmla="val 4218"/>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grpSp>
      <p:sp>
        <p:nvSpPr>
          <p:cNvPr id="22" name="楕円 21">
            <a:extLst>
              <a:ext uri="{FF2B5EF4-FFF2-40B4-BE49-F238E27FC236}">
                <a16:creationId xmlns:a16="http://schemas.microsoft.com/office/drawing/2014/main" id="{09C9D472-D282-7696-4C1C-49CE99A9B9DE}"/>
              </a:ext>
            </a:extLst>
          </p:cNvPr>
          <p:cNvSpPr/>
          <p:nvPr/>
        </p:nvSpPr>
        <p:spPr>
          <a:xfrm>
            <a:off x="8805450" y="999112"/>
            <a:ext cx="2341733" cy="2420364"/>
          </a:xfrm>
          <a:prstGeom prst="ellips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楕円 22">
            <a:extLst>
              <a:ext uri="{FF2B5EF4-FFF2-40B4-BE49-F238E27FC236}">
                <a16:creationId xmlns:a16="http://schemas.microsoft.com/office/drawing/2014/main" id="{7C9F17B2-7362-4840-9408-2D308E171EAB}"/>
              </a:ext>
            </a:extLst>
          </p:cNvPr>
          <p:cNvSpPr/>
          <p:nvPr/>
        </p:nvSpPr>
        <p:spPr>
          <a:xfrm>
            <a:off x="9090298" y="1329597"/>
            <a:ext cx="1235893" cy="1277392"/>
          </a:xfrm>
          <a:prstGeom prst="ellipse">
            <a:avLst/>
          </a:prstGeom>
          <a:solidFill>
            <a:srgbClr val="E645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4" name="吹き出し: 角を丸めた四角形 23">
            <a:extLst>
              <a:ext uri="{FF2B5EF4-FFF2-40B4-BE49-F238E27FC236}">
                <a16:creationId xmlns:a16="http://schemas.microsoft.com/office/drawing/2014/main" id="{817F59A9-9C65-84BD-DBAD-C2A65A82A164}"/>
              </a:ext>
            </a:extLst>
          </p:cNvPr>
          <p:cNvSpPr/>
          <p:nvPr/>
        </p:nvSpPr>
        <p:spPr>
          <a:xfrm>
            <a:off x="7445135" y="2211120"/>
            <a:ext cx="1030369" cy="1065749"/>
          </a:xfrm>
          <a:prstGeom prst="wedgeRoundRectCallout">
            <a:avLst>
              <a:gd name="adj1" fmla="val 131405"/>
              <a:gd name="adj2" fmla="val -84754"/>
              <a:gd name="adj3" fmla="val 16667"/>
            </a:avLst>
          </a:prstGeom>
          <a:solidFill>
            <a:schemeClr val="bg1"/>
          </a:solidFill>
          <a:ln w="38100">
            <a:solidFill>
              <a:srgbClr val="5B9BD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5" name="テキスト ボックス 24">
            <a:extLst>
              <a:ext uri="{FF2B5EF4-FFF2-40B4-BE49-F238E27FC236}">
                <a16:creationId xmlns:a16="http://schemas.microsoft.com/office/drawing/2014/main" id="{3D2561DC-40FE-4783-12B1-FC65DBCB34D3}"/>
              </a:ext>
            </a:extLst>
          </p:cNvPr>
          <p:cNvSpPr txBox="1"/>
          <p:nvPr/>
        </p:nvSpPr>
        <p:spPr>
          <a:xfrm>
            <a:off x="6494391" y="684142"/>
            <a:ext cx="383180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E6451E"/>
                </a:solidFill>
                <a:effectLst/>
                <a:uLnTx/>
                <a:uFillTx/>
                <a:latin typeface="メイリオ" panose="020B0604030504040204" pitchFamily="50" charset="-128"/>
                <a:ea typeface="メイリオ" panose="020B0604030504040204" pitchFamily="50" charset="-128"/>
                <a:cs typeface="+mn-cs"/>
              </a:rPr>
              <a:t>ペルソナとターゲットの違い</a:t>
            </a:r>
          </a:p>
        </p:txBody>
      </p:sp>
      <p:sp>
        <p:nvSpPr>
          <p:cNvPr id="26" name="テキスト ボックス 25">
            <a:extLst>
              <a:ext uri="{FF2B5EF4-FFF2-40B4-BE49-F238E27FC236}">
                <a16:creationId xmlns:a16="http://schemas.microsoft.com/office/drawing/2014/main" id="{648895AE-CE8E-42B1-FB18-7A07D184A318}"/>
              </a:ext>
            </a:extLst>
          </p:cNvPr>
          <p:cNvSpPr txBox="1"/>
          <p:nvPr/>
        </p:nvSpPr>
        <p:spPr>
          <a:xfrm>
            <a:off x="6568640" y="1172797"/>
            <a:ext cx="300013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「ターゲット」よりも</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「ペルソナ」の方が、</a:t>
            </a:r>
            <a:endParaRPr kumimoji="1" lang="en-US" altLang="ja-JP" sz="16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6451E"/>
                </a:solidFill>
                <a:effectLst/>
                <a:uLnTx/>
                <a:uFillTx/>
                <a:latin typeface="メイリオ" panose="020B0604030504040204" pitchFamily="50" charset="-128"/>
                <a:ea typeface="メイリオ" panose="020B0604030504040204" pitchFamily="50" charset="-128"/>
                <a:cs typeface="+mn-cs"/>
              </a:rPr>
              <a:t>より深くて詳細</a:t>
            </a:r>
          </a:p>
        </p:txBody>
      </p:sp>
      <p:pic>
        <p:nvPicPr>
          <p:cNvPr id="29" name="図 28" descr="帽子をかぶったクマの人形&#10;&#10;中程度の精度で自動的に生成された説明">
            <a:extLst>
              <a:ext uri="{FF2B5EF4-FFF2-40B4-BE49-F238E27FC236}">
                <a16:creationId xmlns:a16="http://schemas.microsoft.com/office/drawing/2014/main" id="{9AE3D1F3-AFF6-D892-861B-89459A7FD4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1938" y="2245397"/>
            <a:ext cx="993029" cy="993029"/>
          </a:xfrm>
          <a:prstGeom prst="rect">
            <a:avLst/>
          </a:prstGeom>
        </p:spPr>
      </p:pic>
      <p:pic>
        <p:nvPicPr>
          <p:cNvPr id="31" name="グラフィックス 24" descr="男性">
            <a:extLst>
              <a:ext uri="{FF2B5EF4-FFF2-40B4-BE49-F238E27FC236}">
                <a16:creationId xmlns:a16="http://schemas.microsoft.com/office/drawing/2014/main" id="{45E574BC-5BB6-DFDE-6332-44B5F89F021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5267" y="1352070"/>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グラフィックス 24" descr="男性">
            <a:extLst>
              <a:ext uri="{FF2B5EF4-FFF2-40B4-BE49-F238E27FC236}">
                <a16:creationId xmlns:a16="http://schemas.microsoft.com/office/drawing/2014/main" id="{462FF21C-567E-E3A0-4E3C-290D5B32B44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12711" y="1748632"/>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グラフィックス 24" descr="男性">
            <a:extLst>
              <a:ext uri="{FF2B5EF4-FFF2-40B4-BE49-F238E27FC236}">
                <a16:creationId xmlns:a16="http://schemas.microsoft.com/office/drawing/2014/main" id="{CA0A80C5-9CF7-CA2A-EF13-39C0ED68C01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5729" y="2121877"/>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グラフィックス 24" descr="男性">
            <a:extLst>
              <a:ext uri="{FF2B5EF4-FFF2-40B4-BE49-F238E27FC236}">
                <a16:creationId xmlns:a16="http://schemas.microsoft.com/office/drawing/2014/main" id="{C39976F1-8E67-0C94-1EDF-1448E1FA0B8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71093" y="2485428"/>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グラフィックス 24" descr="男性">
            <a:extLst>
              <a:ext uri="{FF2B5EF4-FFF2-40B4-BE49-F238E27FC236}">
                <a16:creationId xmlns:a16="http://schemas.microsoft.com/office/drawing/2014/main" id="{080BF272-5AE7-AD4D-27C7-0C979D52F3F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29508" y="2750461"/>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グラフィックス 24" descr="男性">
            <a:extLst>
              <a:ext uri="{FF2B5EF4-FFF2-40B4-BE49-F238E27FC236}">
                <a16:creationId xmlns:a16="http://schemas.microsoft.com/office/drawing/2014/main" id="{AC4BD1C3-384C-D0C1-E349-F60CE9BD522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63195" y="2588657"/>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グラフィックス 24" descr="男性">
            <a:extLst>
              <a:ext uri="{FF2B5EF4-FFF2-40B4-BE49-F238E27FC236}">
                <a16:creationId xmlns:a16="http://schemas.microsoft.com/office/drawing/2014/main" id="{C98B2F27-7FE9-4A12-3984-AF018E2D83D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12269" y="2795347"/>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グラフィックス 24" descr="男性">
            <a:extLst>
              <a:ext uri="{FF2B5EF4-FFF2-40B4-BE49-F238E27FC236}">
                <a16:creationId xmlns:a16="http://schemas.microsoft.com/office/drawing/2014/main" id="{28EEC67E-D83C-2169-60D2-34A406C3151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98928" y="2463408"/>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グラフィックス 24" descr="男性">
            <a:extLst>
              <a:ext uri="{FF2B5EF4-FFF2-40B4-BE49-F238E27FC236}">
                <a16:creationId xmlns:a16="http://schemas.microsoft.com/office/drawing/2014/main" id="{2FE9E260-70BD-8A7B-6AD6-4DA191903AE1}"/>
              </a:ext>
            </a:extLst>
          </p:cNvPr>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9353050" y="2091565"/>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グラフィックス 24" descr="男性">
            <a:extLst>
              <a:ext uri="{FF2B5EF4-FFF2-40B4-BE49-F238E27FC236}">
                <a16:creationId xmlns:a16="http://schemas.microsoft.com/office/drawing/2014/main" id="{4526DC3B-5398-799C-703E-38CE3451F855}"/>
              </a:ext>
            </a:extLst>
          </p:cNvPr>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9678582" y="1929761"/>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グラフィックス 24" descr="男性">
            <a:extLst>
              <a:ext uri="{FF2B5EF4-FFF2-40B4-BE49-F238E27FC236}">
                <a16:creationId xmlns:a16="http://schemas.microsoft.com/office/drawing/2014/main" id="{E1EDD663-5251-E7BE-139E-0F0CE91BC958}"/>
              </a:ext>
            </a:extLst>
          </p:cNvPr>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9923930" y="1588740"/>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グラフィックス 24" descr="男性">
            <a:extLst>
              <a:ext uri="{FF2B5EF4-FFF2-40B4-BE49-F238E27FC236}">
                <a16:creationId xmlns:a16="http://schemas.microsoft.com/office/drawing/2014/main" id="{2697ACBA-3888-F1A6-B25A-FDFA0C6E4DA8}"/>
              </a:ext>
            </a:extLst>
          </p:cNvPr>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9524447" y="1389179"/>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グラフィックス 24" descr="男性">
            <a:extLst>
              <a:ext uri="{FF2B5EF4-FFF2-40B4-BE49-F238E27FC236}">
                <a16:creationId xmlns:a16="http://schemas.microsoft.com/office/drawing/2014/main" id="{EC83F4C8-AEA3-74C0-D8AD-2CACBB580C64}"/>
              </a:ext>
            </a:extLst>
          </p:cNvPr>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9161983" y="1558148"/>
            <a:ext cx="450926" cy="4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テキスト ボックス 47">
            <a:extLst>
              <a:ext uri="{FF2B5EF4-FFF2-40B4-BE49-F238E27FC236}">
                <a16:creationId xmlns:a16="http://schemas.microsoft.com/office/drawing/2014/main" id="{D2933CC7-BA6E-5239-69E3-43BC942713A8}"/>
              </a:ext>
            </a:extLst>
          </p:cNvPr>
          <p:cNvSpPr txBox="1"/>
          <p:nvPr/>
        </p:nvSpPr>
        <p:spPr>
          <a:xfrm>
            <a:off x="6452975" y="2966296"/>
            <a:ext cx="151130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5B9BD5"/>
                </a:solidFill>
                <a:effectLst/>
                <a:uLnTx/>
                <a:uFillTx/>
                <a:latin typeface="メイリオ" panose="020B0604030504040204" pitchFamily="50" charset="-128"/>
                <a:ea typeface="メイリオ" panose="020B0604030504040204" pitchFamily="50" charset="-128"/>
                <a:cs typeface="+mn-cs"/>
              </a:rPr>
              <a:t>ペルソナ</a:t>
            </a:r>
          </a:p>
        </p:txBody>
      </p:sp>
      <p:sp>
        <p:nvSpPr>
          <p:cNvPr id="51" name="四角形: 角を丸くする 50">
            <a:extLst>
              <a:ext uri="{FF2B5EF4-FFF2-40B4-BE49-F238E27FC236}">
                <a16:creationId xmlns:a16="http://schemas.microsoft.com/office/drawing/2014/main" id="{BDC6954C-96C7-856F-4CB4-7B71C196EBE7}"/>
              </a:ext>
            </a:extLst>
          </p:cNvPr>
          <p:cNvSpPr/>
          <p:nvPr/>
        </p:nvSpPr>
        <p:spPr>
          <a:xfrm>
            <a:off x="10399521" y="643127"/>
            <a:ext cx="1287186" cy="400110"/>
          </a:xfrm>
          <a:prstGeom prst="roundRect">
            <a:avLst/>
          </a:prstGeom>
          <a:noFill/>
          <a:ln w="38100">
            <a:solidFill>
              <a:srgbClr val="E6451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i="0" u="none" strike="noStrike" kern="1200" cap="none" spc="0" normalizeH="0" baseline="0" noProof="0" dirty="0">
                <a:ln>
                  <a:noFill/>
                </a:ln>
                <a:solidFill>
                  <a:srgbClr val="E6451E"/>
                </a:solidFill>
                <a:effectLst/>
                <a:uLnTx/>
                <a:uFillTx/>
                <a:latin typeface="メイリオ" panose="020B0604030504040204" pitchFamily="50" charset="-128"/>
                <a:ea typeface="メイリオ" panose="020B0604030504040204" pitchFamily="50" charset="-128"/>
                <a:cs typeface="+mn-cs"/>
              </a:rPr>
              <a:t>ターゲット</a:t>
            </a:r>
          </a:p>
        </p:txBody>
      </p:sp>
      <p:cxnSp>
        <p:nvCxnSpPr>
          <p:cNvPr id="53" name="直線コネクタ 52">
            <a:extLst>
              <a:ext uri="{FF2B5EF4-FFF2-40B4-BE49-F238E27FC236}">
                <a16:creationId xmlns:a16="http://schemas.microsoft.com/office/drawing/2014/main" id="{DCBE09DC-17A5-6233-D5B0-F7BCE26D3646}"/>
              </a:ext>
            </a:extLst>
          </p:cNvPr>
          <p:cNvCxnSpPr>
            <a:cxnSpLocks/>
            <a:endCxn id="51" idx="1"/>
          </p:cNvCxnSpPr>
          <p:nvPr/>
        </p:nvCxnSpPr>
        <p:spPr>
          <a:xfrm flipV="1">
            <a:off x="9981754" y="843182"/>
            <a:ext cx="417767" cy="620565"/>
          </a:xfrm>
          <a:prstGeom prst="line">
            <a:avLst/>
          </a:prstGeom>
          <a:ln w="38100">
            <a:solidFill>
              <a:srgbClr val="E6451E"/>
            </a:solidFill>
          </a:ln>
        </p:spPr>
        <p:style>
          <a:lnRef idx="1">
            <a:schemeClr val="accent1"/>
          </a:lnRef>
          <a:fillRef idx="0">
            <a:schemeClr val="accent1"/>
          </a:fillRef>
          <a:effectRef idx="0">
            <a:schemeClr val="accent1"/>
          </a:effectRef>
          <a:fontRef idx="minor">
            <a:schemeClr val="tx1"/>
          </a:fontRef>
        </p:style>
      </p:cxnSp>
      <p:sp>
        <p:nvSpPr>
          <p:cNvPr id="57" name="テキスト ボックス 56">
            <a:extLst>
              <a:ext uri="{FF2B5EF4-FFF2-40B4-BE49-F238E27FC236}">
                <a16:creationId xmlns:a16="http://schemas.microsoft.com/office/drawing/2014/main" id="{C43FECCD-13F5-BDCB-6586-C6296D8A63C0}"/>
              </a:ext>
            </a:extLst>
          </p:cNvPr>
          <p:cNvSpPr txBox="1"/>
          <p:nvPr/>
        </p:nvSpPr>
        <p:spPr>
          <a:xfrm>
            <a:off x="418864" y="3900247"/>
            <a:ext cx="5098505"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E6451E"/>
                </a:solidFill>
                <a:effectLst/>
                <a:uLnTx/>
                <a:uFillTx/>
                <a:latin typeface="メイリオ" panose="020B0604030504040204" pitchFamily="50" charset="-128"/>
                <a:ea typeface="メイリオ" panose="020B0604030504040204" pitchFamily="50" charset="-128"/>
                <a:cs typeface="+mn-cs"/>
              </a:rPr>
              <a:t>担当者間で共通した人物像を認識できる</a:t>
            </a:r>
          </a:p>
        </p:txBody>
      </p:sp>
      <p:sp>
        <p:nvSpPr>
          <p:cNvPr id="58" name="テキスト ボックス 57">
            <a:extLst>
              <a:ext uri="{FF2B5EF4-FFF2-40B4-BE49-F238E27FC236}">
                <a16:creationId xmlns:a16="http://schemas.microsoft.com/office/drawing/2014/main" id="{897F9347-082D-B82C-2F7D-595ED3C4DCBF}"/>
              </a:ext>
            </a:extLst>
          </p:cNvPr>
          <p:cNvSpPr txBox="1"/>
          <p:nvPr/>
        </p:nvSpPr>
        <p:spPr>
          <a:xfrm>
            <a:off x="395677" y="4642729"/>
            <a:ext cx="349543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担当者間で認識が</a:t>
            </a:r>
            <a:r>
              <a:rPr lang="ja-JP" altLang="en-US" sz="1600" dirty="0">
                <a:solidFill>
                  <a:prstClr val="black"/>
                </a:solidFill>
                <a:latin typeface="メイリオ" panose="020B0604030504040204" pitchFamily="50" charset="-128"/>
                <a:ea typeface="メイリオ" panose="020B0604030504040204" pitchFamily="50" charset="-128"/>
              </a:rPr>
              <a:t>共有できる！</a:t>
            </a:r>
            <a:endPar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9" name="テキスト ボックス 58">
            <a:extLst>
              <a:ext uri="{FF2B5EF4-FFF2-40B4-BE49-F238E27FC236}">
                <a16:creationId xmlns:a16="http://schemas.microsoft.com/office/drawing/2014/main" id="{C9860FCF-6624-7076-3C2E-C122B46751E0}"/>
              </a:ext>
            </a:extLst>
          </p:cNvPr>
          <p:cNvSpPr txBox="1"/>
          <p:nvPr/>
        </p:nvSpPr>
        <p:spPr>
          <a:xfrm>
            <a:off x="395677" y="5323655"/>
            <a:ext cx="349543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対象者の解像度を深めることに！</a:t>
            </a:r>
          </a:p>
        </p:txBody>
      </p:sp>
      <p:sp>
        <p:nvSpPr>
          <p:cNvPr id="60" name="テキスト ボックス 59">
            <a:extLst>
              <a:ext uri="{FF2B5EF4-FFF2-40B4-BE49-F238E27FC236}">
                <a16:creationId xmlns:a16="http://schemas.microsoft.com/office/drawing/2014/main" id="{8FC8142F-DB8D-A63A-91DD-47B0AFF78E67}"/>
              </a:ext>
            </a:extLst>
          </p:cNvPr>
          <p:cNvSpPr txBox="1"/>
          <p:nvPr/>
        </p:nvSpPr>
        <p:spPr>
          <a:xfrm>
            <a:off x="395677" y="6004581"/>
            <a:ext cx="349543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prstClr val="black"/>
                </a:solidFill>
                <a:latin typeface="メイリオ" panose="020B0604030504040204" pitchFamily="50" charset="-128"/>
                <a:ea typeface="メイリオ" panose="020B0604030504040204" pitchFamily="50" charset="-128"/>
              </a:rPr>
              <a:t>より効果的なアイディアの立案に！</a:t>
            </a:r>
            <a:endPar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1" name="矢印: 下 60">
            <a:extLst>
              <a:ext uri="{FF2B5EF4-FFF2-40B4-BE49-F238E27FC236}">
                <a16:creationId xmlns:a16="http://schemas.microsoft.com/office/drawing/2014/main" id="{EC2F679D-E1B5-0F4F-A666-7F281BDEBBDC}"/>
              </a:ext>
            </a:extLst>
          </p:cNvPr>
          <p:cNvSpPr/>
          <p:nvPr/>
        </p:nvSpPr>
        <p:spPr>
          <a:xfrm>
            <a:off x="1184545" y="4297210"/>
            <a:ext cx="711200" cy="348666"/>
          </a:xfrm>
          <a:prstGeom prst="downArrow">
            <a:avLst/>
          </a:prstGeom>
          <a:solidFill>
            <a:srgbClr val="E645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2" name="矢印: 下 61">
            <a:extLst>
              <a:ext uri="{FF2B5EF4-FFF2-40B4-BE49-F238E27FC236}">
                <a16:creationId xmlns:a16="http://schemas.microsoft.com/office/drawing/2014/main" id="{08219193-8F79-C8BC-14D9-4959E5EE9DBA}"/>
              </a:ext>
            </a:extLst>
          </p:cNvPr>
          <p:cNvSpPr/>
          <p:nvPr/>
        </p:nvSpPr>
        <p:spPr>
          <a:xfrm>
            <a:off x="1184545" y="4978136"/>
            <a:ext cx="711200" cy="348666"/>
          </a:xfrm>
          <a:prstGeom prst="downArrow">
            <a:avLst/>
          </a:prstGeom>
          <a:solidFill>
            <a:srgbClr val="E645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3" name="矢印: 下 62">
            <a:extLst>
              <a:ext uri="{FF2B5EF4-FFF2-40B4-BE49-F238E27FC236}">
                <a16:creationId xmlns:a16="http://schemas.microsoft.com/office/drawing/2014/main" id="{BA4ECA68-317B-32D4-26A2-E45D0CB7A471}"/>
              </a:ext>
            </a:extLst>
          </p:cNvPr>
          <p:cNvSpPr/>
          <p:nvPr/>
        </p:nvSpPr>
        <p:spPr>
          <a:xfrm>
            <a:off x="1184545" y="5659062"/>
            <a:ext cx="711200" cy="348666"/>
          </a:xfrm>
          <a:prstGeom prst="downArrow">
            <a:avLst/>
          </a:prstGeom>
          <a:solidFill>
            <a:srgbClr val="E6451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pic>
        <p:nvPicPr>
          <p:cNvPr id="65" name="図 64" descr="ゲーム画面のスクリーンショット&#10;&#10;低い精度で自動的に生成された説明">
            <a:extLst>
              <a:ext uri="{FF2B5EF4-FFF2-40B4-BE49-F238E27FC236}">
                <a16:creationId xmlns:a16="http://schemas.microsoft.com/office/drawing/2014/main" id="{27B64F8C-6982-AD15-41BC-64A4036857C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62345" y="4256213"/>
            <a:ext cx="2017067" cy="2159601"/>
          </a:xfrm>
          <a:prstGeom prst="rect">
            <a:avLst/>
          </a:prstGeom>
        </p:spPr>
      </p:pic>
      <p:sp>
        <p:nvSpPr>
          <p:cNvPr id="66" name="テキスト ボックス 65">
            <a:extLst>
              <a:ext uri="{FF2B5EF4-FFF2-40B4-BE49-F238E27FC236}">
                <a16:creationId xmlns:a16="http://schemas.microsoft.com/office/drawing/2014/main" id="{C29BEAB3-64A8-486E-7148-121DF100774B}"/>
              </a:ext>
            </a:extLst>
          </p:cNvPr>
          <p:cNvSpPr txBox="1"/>
          <p:nvPr/>
        </p:nvSpPr>
        <p:spPr>
          <a:xfrm>
            <a:off x="395677" y="3640346"/>
            <a:ext cx="349543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ペルソナについて話し合うことで</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7" name="四角形: 角を丸くする 66">
            <a:extLst>
              <a:ext uri="{FF2B5EF4-FFF2-40B4-BE49-F238E27FC236}">
                <a16:creationId xmlns:a16="http://schemas.microsoft.com/office/drawing/2014/main" id="{D0DBBD43-85FB-CB92-F7BB-8878B638B0F7}"/>
              </a:ext>
            </a:extLst>
          </p:cNvPr>
          <p:cNvSpPr/>
          <p:nvPr/>
        </p:nvSpPr>
        <p:spPr>
          <a:xfrm>
            <a:off x="185834" y="530910"/>
            <a:ext cx="5892256" cy="2928820"/>
          </a:xfrm>
          <a:prstGeom prst="roundRect">
            <a:avLst>
              <a:gd name="adj" fmla="val 6043"/>
            </a:avLst>
          </a:prstGeom>
          <a:noFill/>
          <a:ln>
            <a:solidFill>
              <a:srgbClr val="E6451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8" name="四角形: 角を丸くする 67">
            <a:extLst>
              <a:ext uri="{FF2B5EF4-FFF2-40B4-BE49-F238E27FC236}">
                <a16:creationId xmlns:a16="http://schemas.microsoft.com/office/drawing/2014/main" id="{540C0769-B466-A6BF-1404-139C71571FF9}"/>
              </a:ext>
            </a:extLst>
          </p:cNvPr>
          <p:cNvSpPr/>
          <p:nvPr/>
        </p:nvSpPr>
        <p:spPr>
          <a:xfrm>
            <a:off x="185834" y="3561378"/>
            <a:ext cx="5892256" cy="2928820"/>
          </a:xfrm>
          <a:prstGeom prst="roundRect">
            <a:avLst>
              <a:gd name="adj" fmla="val 6043"/>
            </a:avLst>
          </a:prstGeom>
          <a:noFill/>
          <a:ln>
            <a:solidFill>
              <a:srgbClr val="E6451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9" name="四角形: 角を丸くする 68">
            <a:extLst>
              <a:ext uri="{FF2B5EF4-FFF2-40B4-BE49-F238E27FC236}">
                <a16:creationId xmlns:a16="http://schemas.microsoft.com/office/drawing/2014/main" id="{924E2255-0832-DED3-5D75-8B82C5B53A92}"/>
              </a:ext>
            </a:extLst>
          </p:cNvPr>
          <p:cNvSpPr/>
          <p:nvPr/>
        </p:nvSpPr>
        <p:spPr>
          <a:xfrm>
            <a:off x="6181134" y="530910"/>
            <a:ext cx="5892256" cy="2928820"/>
          </a:xfrm>
          <a:prstGeom prst="roundRect">
            <a:avLst>
              <a:gd name="adj" fmla="val 6043"/>
            </a:avLst>
          </a:prstGeom>
          <a:noFill/>
          <a:ln>
            <a:solidFill>
              <a:srgbClr val="E6451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grpSp>
        <p:nvGrpSpPr>
          <p:cNvPr id="5" name="グループ化 4">
            <a:extLst>
              <a:ext uri="{FF2B5EF4-FFF2-40B4-BE49-F238E27FC236}">
                <a16:creationId xmlns:a16="http://schemas.microsoft.com/office/drawing/2014/main" id="{4F1F2824-2DB6-1509-50D5-C7D3BB9C7F57}"/>
              </a:ext>
            </a:extLst>
          </p:cNvPr>
          <p:cNvGrpSpPr/>
          <p:nvPr/>
        </p:nvGrpSpPr>
        <p:grpSpPr>
          <a:xfrm>
            <a:off x="-157319" y="6573907"/>
            <a:ext cx="11856043" cy="266989"/>
            <a:chOff x="-157319" y="6573907"/>
            <a:chExt cx="11856043" cy="266989"/>
          </a:xfrm>
        </p:grpSpPr>
        <p:sp>
          <p:nvSpPr>
            <p:cNvPr id="11" name="テキスト ボックス 10">
              <a:extLst>
                <a:ext uri="{FF2B5EF4-FFF2-40B4-BE49-F238E27FC236}">
                  <a16:creationId xmlns:a16="http://schemas.microsoft.com/office/drawing/2014/main" id="{547473C8-9BC1-38EF-EFBC-1256C126960F}"/>
                </a:ext>
              </a:extLst>
            </p:cNvPr>
            <p:cNvSpPr txBox="1"/>
            <p:nvPr/>
          </p:nvSpPr>
          <p:spPr>
            <a:xfrm>
              <a:off x="-157319" y="6594675"/>
              <a:ext cx="11671497" cy="246221"/>
            </a:xfrm>
            <a:prstGeom prst="rect">
              <a:avLst/>
            </a:prstGeom>
            <a:noFill/>
          </p:spPr>
          <p:txBody>
            <a:bodyPr wrap="square" rtlCol="0" anchor="b">
              <a:spAutoFit/>
            </a:bodyPr>
            <a:lstStyle/>
            <a:p>
              <a:pPr algn="r" hangingPunct="0"/>
              <a:r>
                <a:rPr lang="en-US" altLang="ja-JP" sz="1000" b="1" dirty="0">
                  <a:solidFill>
                    <a:schemeClr val="bg1">
                      <a:lumMod val="50000"/>
                    </a:schemeClr>
                  </a:solidFill>
                  <a:latin typeface="メイリオ" panose="020B0604030504040204" pitchFamily="50" charset="-128"/>
                  <a:ea typeface="メイリオ" panose="020B0604030504040204" pitchFamily="50" charset="-128"/>
                </a:rPr>
                <a:t>© </a:t>
              </a:r>
              <a:r>
                <a:rPr lang="ja-JP" altLang="en-US" sz="1000" b="1" dirty="0">
                  <a:solidFill>
                    <a:schemeClr val="bg1">
                      <a:lumMod val="50000"/>
                    </a:schemeClr>
                  </a:solidFill>
                  <a:latin typeface="メイリオ" panose="020B0604030504040204" pitchFamily="50" charset="-128"/>
                  <a:ea typeface="メイリオ" panose="020B0604030504040204" pitchFamily="50" charset="-128"/>
                </a:rPr>
                <a:t>福井市ナッジ・ユニット</a:t>
              </a:r>
              <a:endParaRPr kumimoji="1" lang="ja-JP" altLang="en-US" sz="1000" b="1"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12" name="図 11">
              <a:extLst>
                <a:ext uri="{FF2B5EF4-FFF2-40B4-BE49-F238E27FC236}">
                  <a16:creationId xmlns:a16="http://schemas.microsoft.com/office/drawing/2014/main" id="{761EAACA-C266-7926-7B23-1697F1CAD0CB}"/>
                </a:ext>
              </a:extLst>
            </p:cNvPr>
            <p:cNvPicPr>
              <a:picLocks noChangeAspect="1"/>
            </p:cNvPicPr>
            <p:nvPr/>
          </p:nvPicPr>
          <p:blipFill>
            <a:blip r:embed="rId6"/>
            <a:stretch>
              <a:fillRect/>
            </a:stretch>
          </p:blipFill>
          <p:spPr>
            <a:xfrm>
              <a:off x="11439098" y="6573907"/>
              <a:ext cx="259626" cy="259846"/>
            </a:xfrm>
            <a:prstGeom prst="rect">
              <a:avLst/>
            </a:prstGeom>
          </p:spPr>
        </p:pic>
      </p:grpSp>
      <p:sp>
        <p:nvSpPr>
          <p:cNvPr id="14" name="テキスト ボックス 13">
            <a:extLst>
              <a:ext uri="{FF2B5EF4-FFF2-40B4-BE49-F238E27FC236}">
                <a16:creationId xmlns:a16="http://schemas.microsoft.com/office/drawing/2014/main" id="{C3C7F2E1-0FC4-4AC2-C1D8-758E775BFF4B}"/>
              </a:ext>
            </a:extLst>
          </p:cNvPr>
          <p:cNvSpPr txBox="1"/>
          <p:nvPr/>
        </p:nvSpPr>
        <p:spPr>
          <a:xfrm>
            <a:off x="0" y="4005"/>
            <a:ext cx="12192000" cy="307777"/>
          </a:xfrm>
          <a:prstGeom prst="rect">
            <a:avLst/>
          </a:prstGeom>
          <a:noFill/>
        </p:spPr>
        <p:txBody>
          <a:bodyPr wrap="square" rtlCol="0">
            <a:spAutoFit/>
          </a:bodyPr>
          <a:lstStyle/>
          <a:p>
            <a:pPr algn="r"/>
            <a:r>
              <a:rPr kumimoji="1" lang="ja-JP" altLang="en-US" sz="1400" b="1" dirty="0">
                <a:solidFill>
                  <a:schemeClr val="bg1">
                    <a:lumMod val="50000"/>
                  </a:schemeClr>
                </a:solidFill>
                <a:latin typeface="メイリオ" panose="020B0604030504040204" pitchFamily="50" charset="-128"/>
                <a:ea typeface="メイリオ" panose="020B0604030504040204" pitchFamily="50" charset="-128"/>
              </a:rPr>
              <a:t>　ナッジ検討プロセスモデル</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v</a:t>
            </a:r>
            <a:r>
              <a:rPr kumimoji="1" lang="en-US" altLang="ja-JP" sz="800" b="1" dirty="0">
                <a:solidFill>
                  <a:schemeClr val="bg1">
                    <a:lumMod val="50000"/>
                  </a:schemeClr>
                </a:solidFill>
                <a:latin typeface="メイリオ" panose="020B0604030504040204" pitchFamily="50" charset="-128"/>
                <a:ea typeface="メイリオ" panose="020B0604030504040204" pitchFamily="50" charset="-128"/>
              </a:rPr>
              <a:t>er.2.0</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endParaRPr kumimoji="1" lang="ja-JP" altLang="en-US" sz="1400" b="1" dirty="0">
              <a:solidFill>
                <a:schemeClr val="bg1">
                  <a:lumMod val="5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52349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矢印: 右 29">
            <a:extLst>
              <a:ext uri="{FF2B5EF4-FFF2-40B4-BE49-F238E27FC236}">
                <a16:creationId xmlns:a16="http://schemas.microsoft.com/office/drawing/2014/main" id="{E8AF228C-3F74-95D9-AAF9-FFDC2B4A41B8}"/>
              </a:ext>
            </a:extLst>
          </p:cNvPr>
          <p:cNvSpPr/>
          <p:nvPr/>
        </p:nvSpPr>
        <p:spPr>
          <a:xfrm>
            <a:off x="844062" y="2766529"/>
            <a:ext cx="11073619" cy="773723"/>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6" name="グループ化 25">
            <a:extLst>
              <a:ext uri="{FF2B5EF4-FFF2-40B4-BE49-F238E27FC236}">
                <a16:creationId xmlns:a16="http://schemas.microsoft.com/office/drawing/2014/main" id="{5523484D-EC47-26D9-7275-DC17EEC6E6BB}"/>
              </a:ext>
            </a:extLst>
          </p:cNvPr>
          <p:cNvGrpSpPr/>
          <p:nvPr/>
        </p:nvGrpSpPr>
        <p:grpSpPr>
          <a:xfrm>
            <a:off x="196948" y="325652"/>
            <a:ext cx="11772312" cy="1077858"/>
            <a:chOff x="196948" y="1313057"/>
            <a:chExt cx="11772312" cy="1077858"/>
          </a:xfrm>
        </p:grpSpPr>
        <p:grpSp>
          <p:nvGrpSpPr>
            <p:cNvPr id="17" name="グループ化 16">
              <a:extLst>
                <a:ext uri="{FF2B5EF4-FFF2-40B4-BE49-F238E27FC236}">
                  <a16:creationId xmlns:a16="http://schemas.microsoft.com/office/drawing/2014/main" id="{A0AB8BFE-E548-6C9D-5750-DCD871DC1134}"/>
                </a:ext>
              </a:extLst>
            </p:cNvPr>
            <p:cNvGrpSpPr/>
            <p:nvPr/>
          </p:nvGrpSpPr>
          <p:grpSpPr>
            <a:xfrm>
              <a:off x="196948" y="1610152"/>
              <a:ext cx="11772312" cy="780763"/>
              <a:chOff x="844062" y="1230324"/>
              <a:chExt cx="11125198" cy="780763"/>
            </a:xfrm>
          </p:grpSpPr>
          <p:grpSp>
            <p:nvGrpSpPr>
              <p:cNvPr id="9" name="グループ化 8">
                <a:extLst>
                  <a:ext uri="{FF2B5EF4-FFF2-40B4-BE49-F238E27FC236}">
                    <a16:creationId xmlns:a16="http://schemas.microsoft.com/office/drawing/2014/main" id="{C0E8A4EA-DE83-5B3F-9F79-9B4D66201553}"/>
                  </a:ext>
                </a:extLst>
              </p:cNvPr>
              <p:cNvGrpSpPr/>
              <p:nvPr/>
            </p:nvGrpSpPr>
            <p:grpSpPr>
              <a:xfrm>
                <a:off x="844062" y="1235016"/>
                <a:ext cx="3176949" cy="776071"/>
                <a:chOff x="844062" y="1235016"/>
                <a:chExt cx="3176949" cy="776071"/>
              </a:xfrm>
            </p:grpSpPr>
            <p:sp>
              <p:nvSpPr>
                <p:cNvPr id="7" name="矢印: 五方向 6">
                  <a:extLst>
                    <a:ext uri="{FF2B5EF4-FFF2-40B4-BE49-F238E27FC236}">
                      <a16:creationId xmlns:a16="http://schemas.microsoft.com/office/drawing/2014/main" id="{F7A5A52F-185B-7738-86A0-6322F835B6B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目的の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明確化</a:t>
                  </a:r>
                </a:p>
              </p:txBody>
            </p:sp>
            <p:sp>
              <p:nvSpPr>
                <p:cNvPr id="8" name="矢印: 五方向 7">
                  <a:extLst>
                    <a:ext uri="{FF2B5EF4-FFF2-40B4-BE49-F238E27FC236}">
                      <a16:creationId xmlns:a16="http://schemas.microsoft.com/office/drawing/2014/main" id="{1CB18EED-F49F-665B-3890-33B11EEE6287}"/>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ペルソナ</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a:t>
                  </a:r>
                  <a:r>
                    <a:rPr lang="ja-JP" altLang="en-US" b="1" dirty="0">
                      <a:solidFill>
                        <a:schemeClr val="bg1"/>
                      </a:solidFill>
                      <a:latin typeface="メイリオ" panose="020B0604030504040204" pitchFamily="50" charset="-128"/>
                      <a:ea typeface="メイリオ" panose="020B0604030504040204" pitchFamily="50" charset="-128"/>
                    </a:rPr>
                    <a:t>設定</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grpSp>
          <p:grpSp>
            <p:nvGrpSpPr>
              <p:cNvPr id="10" name="グループ化 9">
                <a:extLst>
                  <a:ext uri="{FF2B5EF4-FFF2-40B4-BE49-F238E27FC236}">
                    <a16:creationId xmlns:a16="http://schemas.microsoft.com/office/drawing/2014/main" id="{1386CAC1-75BD-33BF-213C-6299F575E586}"/>
                  </a:ext>
                </a:extLst>
              </p:cNvPr>
              <p:cNvGrpSpPr/>
              <p:nvPr/>
            </p:nvGrpSpPr>
            <p:grpSpPr>
              <a:xfrm>
                <a:off x="4021016" y="1232668"/>
                <a:ext cx="3176949" cy="776071"/>
                <a:chOff x="844062" y="1235016"/>
                <a:chExt cx="3176949" cy="776071"/>
              </a:xfrm>
            </p:grpSpPr>
            <p:sp>
              <p:nvSpPr>
                <p:cNvPr id="11" name="矢印: 五方向 10">
                  <a:extLst>
                    <a:ext uri="{FF2B5EF4-FFF2-40B4-BE49-F238E27FC236}">
                      <a16:creationId xmlns:a16="http://schemas.microsoft.com/office/drawing/2014/main" id="{61BB4AF6-8B81-2008-5AFD-98AE46C9AC73}"/>
                    </a:ext>
                  </a:extLst>
                </p:cNvPr>
                <p:cNvSpPr/>
                <p:nvPr/>
              </p:nvSpPr>
              <p:spPr>
                <a:xfrm>
                  <a:off x="844062" y="1237364"/>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行動プロセスマップの作成</a:t>
                  </a:r>
                </a:p>
              </p:txBody>
            </p:sp>
            <p:sp>
              <p:nvSpPr>
                <p:cNvPr id="12" name="矢印: 五方向 11">
                  <a:extLst>
                    <a:ext uri="{FF2B5EF4-FFF2-40B4-BE49-F238E27FC236}">
                      <a16:creationId xmlns:a16="http://schemas.microsoft.com/office/drawing/2014/main" id="{BB91CAC7-2081-BE7B-9EAA-E3BA911D4C28}"/>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優先順位</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の選定</a:t>
                  </a:r>
                </a:p>
              </p:txBody>
            </p:sp>
          </p:grpSp>
          <p:grpSp>
            <p:nvGrpSpPr>
              <p:cNvPr id="13" name="グループ化 12">
                <a:extLst>
                  <a:ext uri="{FF2B5EF4-FFF2-40B4-BE49-F238E27FC236}">
                    <a16:creationId xmlns:a16="http://schemas.microsoft.com/office/drawing/2014/main" id="{A838B59C-8C76-BA58-B7BC-0544B94171F5}"/>
                  </a:ext>
                </a:extLst>
              </p:cNvPr>
              <p:cNvGrpSpPr/>
              <p:nvPr/>
            </p:nvGrpSpPr>
            <p:grpSpPr>
              <a:xfrm>
                <a:off x="7197970" y="1230324"/>
                <a:ext cx="3191017" cy="776071"/>
                <a:chOff x="844062" y="1235016"/>
                <a:chExt cx="3191017" cy="776071"/>
              </a:xfrm>
            </p:grpSpPr>
            <p:sp>
              <p:nvSpPr>
                <p:cNvPr id="14" name="矢印: 五方向 13">
                  <a:extLst>
                    <a:ext uri="{FF2B5EF4-FFF2-40B4-BE49-F238E27FC236}">
                      <a16:creationId xmlns:a16="http://schemas.microsoft.com/office/drawing/2014/main" id="{047D518F-E873-B2A9-1E64-86A317FBDC3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介入案</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の検討</a:t>
                  </a:r>
                </a:p>
              </p:txBody>
            </p:sp>
            <p:sp>
              <p:nvSpPr>
                <p:cNvPr id="15" name="矢印: 五方向 14">
                  <a:extLst>
                    <a:ext uri="{FF2B5EF4-FFF2-40B4-BE49-F238E27FC236}">
                      <a16:creationId xmlns:a16="http://schemas.microsoft.com/office/drawing/2014/main" id="{9FD81B62-59C0-549E-107A-6007A2EC9539}"/>
                    </a:ext>
                  </a:extLst>
                </p:cNvPr>
                <p:cNvSpPr/>
                <p:nvPr/>
              </p:nvSpPr>
              <p:spPr>
                <a:xfrm>
                  <a:off x="2445430"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介入策の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詳細設計</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6" name="矢印: 五方向 15">
                <a:extLst>
                  <a:ext uri="{FF2B5EF4-FFF2-40B4-BE49-F238E27FC236}">
                    <a16:creationId xmlns:a16="http://schemas.microsoft.com/office/drawing/2014/main" id="{96C15621-EFB4-53D5-7C29-11326244DEE9}"/>
                  </a:ext>
                </a:extLst>
              </p:cNvPr>
              <p:cNvSpPr/>
              <p:nvPr/>
            </p:nvSpPr>
            <p:spPr>
              <a:xfrm>
                <a:off x="10379611" y="1235021"/>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効果検証</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手法の検討</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9" name="テキスト ボックス 18">
              <a:extLst>
                <a:ext uri="{FF2B5EF4-FFF2-40B4-BE49-F238E27FC236}">
                  <a16:creationId xmlns:a16="http://schemas.microsoft.com/office/drawing/2014/main" id="{6EAC4479-EBC3-D6F1-6C0C-77740E535C1D}"/>
                </a:ext>
              </a:extLst>
            </p:cNvPr>
            <p:cNvSpPr txBox="1"/>
            <p:nvPr/>
          </p:nvSpPr>
          <p:spPr>
            <a:xfrm>
              <a:off x="204384" y="132522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STEP1</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0" name="テキスト ボックス 19">
              <a:extLst>
                <a:ext uri="{FF2B5EF4-FFF2-40B4-BE49-F238E27FC236}">
                  <a16:creationId xmlns:a16="http://schemas.microsoft.com/office/drawing/2014/main" id="{C2EB7951-FD5F-5B50-7520-E2907D8DA084}"/>
                </a:ext>
              </a:extLst>
            </p:cNvPr>
            <p:cNvSpPr txBox="1"/>
            <p:nvPr/>
          </p:nvSpPr>
          <p:spPr>
            <a:xfrm>
              <a:off x="1884979" y="132009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a:t>
              </a:r>
              <a:r>
                <a:rPr lang="en-US" altLang="ja-JP" sz="2000" b="1" dirty="0">
                  <a:solidFill>
                    <a:srgbClr val="E6451E">
                      <a:alpha val="20000"/>
                    </a:srgbClr>
                  </a:solidFill>
                  <a:latin typeface="メイリオ" panose="020B0604030504040204" pitchFamily="50" charset="-128"/>
                  <a:ea typeface="メイリオ" panose="020B0604030504040204" pitchFamily="50" charset="-128"/>
                </a:rPr>
                <a:t>2</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1" name="テキスト ボックス 20">
              <a:extLst>
                <a:ext uri="{FF2B5EF4-FFF2-40B4-BE49-F238E27FC236}">
                  <a16:creationId xmlns:a16="http://schemas.microsoft.com/office/drawing/2014/main" id="{E9EFEDA4-56FF-02E0-3797-16D66C7D6C89}"/>
                </a:ext>
              </a:extLst>
            </p:cNvPr>
            <p:cNvSpPr txBox="1"/>
            <p:nvPr/>
          </p:nvSpPr>
          <p:spPr>
            <a:xfrm>
              <a:off x="3570761" y="1317748"/>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STEP3</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2" name="テキスト ボックス 21">
              <a:extLst>
                <a:ext uri="{FF2B5EF4-FFF2-40B4-BE49-F238E27FC236}">
                  <a16:creationId xmlns:a16="http://schemas.microsoft.com/office/drawing/2014/main" id="{A439A8C3-47B3-B133-C465-72F792891232}"/>
                </a:ext>
              </a:extLst>
            </p:cNvPr>
            <p:cNvSpPr txBox="1"/>
            <p:nvPr/>
          </p:nvSpPr>
          <p:spPr>
            <a:xfrm>
              <a:off x="5242473" y="1315403"/>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STEP4</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3" name="テキスト ボックス 22">
              <a:extLst>
                <a:ext uri="{FF2B5EF4-FFF2-40B4-BE49-F238E27FC236}">
                  <a16:creationId xmlns:a16="http://schemas.microsoft.com/office/drawing/2014/main" id="{406CF6A4-1431-6D33-3F4E-433B51DCEF7A}"/>
                </a:ext>
              </a:extLst>
            </p:cNvPr>
            <p:cNvSpPr txBox="1"/>
            <p:nvPr/>
          </p:nvSpPr>
          <p:spPr>
            <a:xfrm>
              <a:off x="6942320" y="1313057"/>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STEP5</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4" name="テキスト ボックス 23">
              <a:extLst>
                <a:ext uri="{FF2B5EF4-FFF2-40B4-BE49-F238E27FC236}">
                  <a16:creationId xmlns:a16="http://schemas.microsoft.com/office/drawing/2014/main" id="{35DE8F70-1D14-2386-7605-A97CD434307A}"/>
                </a:ext>
              </a:extLst>
            </p:cNvPr>
            <p:cNvSpPr txBox="1"/>
            <p:nvPr/>
          </p:nvSpPr>
          <p:spPr>
            <a:xfrm>
              <a:off x="8628099" y="132478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STEP6</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5" name="テキスト ボックス 24">
              <a:extLst>
                <a:ext uri="{FF2B5EF4-FFF2-40B4-BE49-F238E27FC236}">
                  <a16:creationId xmlns:a16="http://schemas.microsoft.com/office/drawing/2014/main" id="{C3BD2CF2-59E2-2F01-9419-8DA68AB237A6}"/>
                </a:ext>
              </a:extLst>
            </p:cNvPr>
            <p:cNvSpPr txBox="1"/>
            <p:nvPr/>
          </p:nvSpPr>
          <p:spPr>
            <a:xfrm>
              <a:off x="10299812" y="1322435"/>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STEP7</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grpSp>
      <p:grpSp>
        <p:nvGrpSpPr>
          <p:cNvPr id="3" name="グループ化 2">
            <a:extLst>
              <a:ext uri="{FF2B5EF4-FFF2-40B4-BE49-F238E27FC236}">
                <a16:creationId xmlns:a16="http://schemas.microsoft.com/office/drawing/2014/main" id="{D1A6C892-B361-1588-8E87-D9D4DEEFC732}"/>
              </a:ext>
            </a:extLst>
          </p:cNvPr>
          <p:cNvGrpSpPr/>
          <p:nvPr/>
        </p:nvGrpSpPr>
        <p:grpSpPr>
          <a:xfrm>
            <a:off x="269630" y="2541447"/>
            <a:ext cx="356382" cy="4004601"/>
            <a:chOff x="269630" y="2609557"/>
            <a:chExt cx="356382" cy="4004601"/>
          </a:xfrm>
        </p:grpSpPr>
        <p:sp>
          <p:nvSpPr>
            <p:cNvPr id="6" name="四角形: 角を丸くする 5">
              <a:extLst>
                <a:ext uri="{FF2B5EF4-FFF2-40B4-BE49-F238E27FC236}">
                  <a16:creationId xmlns:a16="http://schemas.microsoft.com/office/drawing/2014/main" id="{4E093074-062A-6C96-A17A-7F3F9F0A6609}"/>
                </a:ext>
              </a:extLst>
            </p:cNvPr>
            <p:cNvSpPr/>
            <p:nvPr/>
          </p:nvSpPr>
          <p:spPr>
            <a:xfrm>
              <a:off x="274319" y="2609557"/>
              <a:ext cx="351693" cy="1223889"/>
            </a:xfrm>
            <a:prstGeom prst="roundRect">
              <a:avLst/>
            </a:prstGeom>
            <a:noFill/>
            <a:ln w="254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行動プロセス</a:t>
              </a:r>
            </a:p>
          </p:txBody>
        </p:sp>
        <p:sp>
          <p:nvSpPr>
            <p:cNvPr id="27" name="四角形: 角を丸くする 26">
              <a:extLst>
                <a:ext uri="{FF2B5EF4-FFF2-40B4-BE49-F238E27FC236}">
                  <a16:creationId xmlns:a16="http://schemas.microsoft.com/office/drawing/2014/main" id="{86A7B8D1-62F9-9992-D908-2DD120F46DB6}"/>
                </a:ext>
              </a:extLst>
            </p:cNvPr>
            <p:cNvSpPr/>
            <p:nvPr/>
          </p:nvSpPr>
          <p:spPr>
            <a:xfrm>
              <a:off x="271975" y="3999914"/>
              <a:ext cx="351693" cy="1223889"/>
            </a:xfrm>
            <a:prstGeom prst="round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a:solidFill>
                    <a:srgbClr val="FF0000"/>
                  </a:solidFill>
                  <a:latin typeface="メイリオ" panose="020B0604030504040204" pitchFamily="50" charset="-128"/>
                  <a:ea typeface="メイリオ" panose="020B0604030504040204" pitchFamily="50" charset="-128"/>
                </a:rPr>
                <a:t>阻害要因</a:t>
              </a:r>
            </a:p>
          </p:txBody>
        </p:sp>
        <p:sp>
          <p:nvSpPr>
            <p:cNvPr id="28" name="四角形: 角を丸くする 27">
              <a:extLst>
                <a:ext uri="{FF2B5EF4-FFF2-40B4-BE49-F238E27FC236}">
                  <a16:creationId xmlns:a16="http://schemas.microsoft.com/office/drawing/2014/main" id="{94F241D7-F3DD-6A01-D1AB-44783DEFA171}"/>
                </a:ext>
              </a:extLst>
            </p:cNvPr>
            <p:cNvSpPr/>
            <p:nvPr/>
          </p:nvSpPr>
          <p:spPr>
            <a:xfrm>
              <a:off x="269630" y="5390269"/>
              <a:ext cx="351693" cy="1223889"/>
            </a:xfrm>
            <a:prstGeom prst="roundRect">
              <a:avLst/>
            </a:prstGeom>
            <a:noFill/>
            <a:ln w="254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rgbClr val="00B0F0"/>
                  </a:solidFill>
                  <a:latin typeface="メイリオ" panose="020B0604030504040204" pitchFamily="50" charset="-128"/>
                  <a:ea typeface="メイリオ" panose="020B0604030504040204" pitchFamily="50" charset="-128"/>
                </a:rPr>
                <a:t>促進</a:t>
              </a:r>
              <a:r>
                <a:rPr kumimoji="1" lang="ja-JP" altLang="en-US" sz="1200" dirty="0">
                  <a:solidFill>
                    <a:srgbClr val="00B0F0"/>
                  </a:solidFill>
                  <a:latin typeface="メイリオ" panose="020B0604030504040204" pitchFamily="50" charset="-128"/>
                  <a:ea typeface="メイリオ" panose="020B0604030504040204" pitchFamily="50" charset="-128"/>
                </a:rPr>
                <a:t>要因</a:t>
              </a:r>
            </a:p>
          </p:txBody>
        </p:sp>
      </p:grpSp>
      <p:sp>
        <p:nvSpPr>
          <p:cNvPr id="31" name="スライド番号プレースホルダー 30">
            <a:extLst>
              <a:ext uri="{FF2B5EF4-FFF2-40B4-BE49-F238E27FC236}">
                <a16:creationId xmlns:a16="http://schemas.microsoft.com/office/drawing/2014/main" id="{3B372DFA-2276-888C-4399-D787DBA94719}"/>
              </a:ext>
            </a:extLst>
          </p:cNvPr>
          <p:cNvSpPr>
            <a:spLocks noGrp="1"/>
          </p:cNvSpPr>
          <p:nvPr>
            <p:ph type="sldNum" sz="quarter" idx="12"/>
          </p:nvPr>
        </p:nvSpPr>
        <p:spPr>
          <a:xfrm>
            <a:off x="9313981" y="6356350"/>
            <a:ext cx="2743200" cy="365125"/>
          </a:xfrm>
        </p:spPr>
        <p:txBody>
          <a:bodyPr/>
          <a:lstStyle/>
          <a:p>
            <a:fld id="{577B9287-80D7-414F-8A61-DB3A0E8E5F40}" type="slidenum">
              <a:rPr kumimoji="1" lang="ja-JP" altLang="en-US" smtClean="0"/>
              <a:t>5</a:t>
            </a:fld>
            <a:endParaRPr kumimoji="1" lang="ja-JP" altLang="en-US"/>
          </a:p>
        </p:txBody>
      </p:sp>
      <p:grpSp>
        <p:nvGrpSpPr>
          <p:cNvPr id="66" name="グループ化 65">
            <a:extLst>
              <a:ext uri="{FF2B5EF4-FFF2-40B4-BE49-F238E27FC236}">
                <a16:creationId xmlns:a16="http://schemas.microsoft.com/office/drawing/2014/main" id="{5C1C199B-658B-FE12-F0BC-AAAEB9E9749F}"/>
              </a:ext>
            </a:extLst>
          </p:cNvPr>
          <p:cNvGrpSpPr/>
          <p:nvPr/>
        </p:nvGrpSpPr>
        <p:grpSpPr>
          <a:xfrm>
            <a:off x="771379" y="3713752"/>
            <a:ext cx="10842922" cy="2862777"/>
            <a:chOff x="771379" y="3781862"/>
            <a:chExt cx="10842922" cy="2862777"/>
          </a:xfrm>
        </p:grpSpPr>
        <p:cxnSp>
          <p:nvCxnSpPr>
            <p:cNvPr id="53" name="直線コネクタ 52">
              <a:extLst>
                <a:ext uri="{FF2B5EF4-FFF2-40B4-BE49-F238E27FC236}">
                  <a16:creationId xmlns:a16="http://schemas.microsoft.com/office/drawing/2014/main" id="{483386D2-1A02-284D-ABE9-37BAE12D534E}"/>
                </a:ext>
              </a:extLst>
            </p:cNvPr>
            <p:cNvCxnSpPr/>
            <p:nvPr/>
          </p:nvCxnSpPr>
          <p:spPr>
            <a:xfrm>
              <a:off x="773723" y="5305861"/>
              <a:ext cx="1084057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DEC5FBC8-E4ED-952B-74DD-D5E218606239}"/>
                </a:ext>
              </a:extLst>
            </p:cNvPr>
            <p:cNvCxnSpPr/>
            <p:nvPr/>
          </p:nvCxnSpPr>
          <p:spPr>
            <a:xfrm>
              <a:off x="771379" y="3910811"/>
              <a:ext cx="1084057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550E4F3B-8F3A-2019-C28A-D99232863153}"/>
                </a:ext>
              </a:extLst>
            </p:cNvPr>
            <p:cNvCxnSpPr>
              <a:cxnSpLocks/>
            </p:cNvCxnSpPr>
            <p:nvPr/>
          </p:nvCxnSpPr>
          <p:spPr>
            <a:xfrm>
              <a:off x="1900022" y="3791246"/>
              <a:ext cx="0" cy="28416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A39070BD-4862-34B7-92F2-078C4A96C3E9}"/>
                </a:ext>
              </a:extLst>
            </p:cNvPr>
            <p:cNvCxnSpPr>
              <a:cxnSpLocks/>
            </p:cNvCxnSpPr>
            <p:nvPr/>
          </p:nvCxnSpPr>
          <p:spPr>
            <a:xfrm>
              <a:off x="4035964" y="3802968"/>
              <a:ext cx="0" cy="28416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7B237D53-1DBE-E82F-C368-519C67D12D41}"/>
                </a:ext>
              </a:extLst>
            </p:cNvPr>
            <p:cNvCxnSpPr>
              <a:cxnSpLocks/>
            </p:cNvCxnSpPr>
            <p:nvPr/>
          </p:nvCxnSpPr>
          <p:spPr>
            <a:xfrm>
              <a:off x="5116827" y="3800620"/>
              <a:ext cx="0" cy="28416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BF68D147-9491-E64F-7D39-5F4BFFC6CAE5}"/>
                </a:ext>
              </a:extLst>
            </p:cNvPr>
            <p:cNvCxnSpPr>
              <a:cxnSpLocks/>
            </p:cNvCxnSpPr>
            <p:nvPr/>
          </p:nvCxnSpPr>
          <p:spPr>
            <a:xfrm>
              <a:off x="6171910" y="3800621"/>
              <a:ext cx="0" cy="28416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0C1BDFFD-CF1E-8194-09E2-67C7C050F37E}"/>
                </a:ext>
              </a:extLst>
            </p:cNvPr>
            <p:cNvCxnSpPr>
              <a:cxnSpLocks/>
            </p:cNvCxnSpPr>
            <p:nvPr/>
          </p:nvCxnSpPr>
          <p:spPr>
            <a:xfrm>
              <a:off x="7226989" y="3800623"/>
              <a:ext cx="0" cy="28416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BCE9D3E0-3D21-55B7-94DF-CFA61795AA51}"/>
                </a:ext>
              </a:extLst>
            </p:cNvPr>
            <p:cNvCxnSpPr>
              <a:cxnSpLocks/>
            </p:cNvCxnSpPr>
            <p:nvPr/>
          </p:nvCxnSpPr>
          <p:spPr>
            <a:xfrm>
              <a:off x="8307852" y="3798275"/>
              <a:ext cx="0" cy="28416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D966A6A0-F928-0BBA-16A8-A08825C27E9C}"/>
                </a:ext>
              </a:extLst>
            </p:cNvPr>
            <p:cNvCxnSpPr>
              <a:cxnSpLocks/>
            </p:cNvCxnSpPr>
            <p:nvPr/>
          </p:nvCxnSpPr>
          <p:spPr>
            <a:xfrm>
              <a:off x="9391068" y="3784210"/>
              <a:ext cx="0" cy="28416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5" name="直線コネクタ 64">
              <a:extLst>
                <a:ext uri="{FF2B5EF4-FFF2-40B4-BE49-F238E27FC236}">
                  <a16:creationId xmlns:a16="http://schemas.microsoft.com/office/drawing/2014/main" id="{FD9BC27E-72E1-6901-7BC9-9145834FE6D6}"/>
                </a:ext>
              </a:extLst>
            </p:cNvPr>
            <p:cNvCxnSpPr>
              <a:cxnSpLocks/>
            </p:cNvCxnSpPr>
            <p:nvPr/>
          </p:nvCxnSpPr>
          <p:spPr>
            <a:xfrm>
              <a:off x="10471931" y="3781862"/>
              <a:ext cx="0" cy="28416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a:extLst>
              <a:ext uri="{FF2B5EF4-FFF2-40B4-BE49-F238E27FC236}">
                <a16:creationId xmlns:a16="http://schemas.microsoft.com/office/drawing/2014/main" id="{EBA8F7F5-6D31-3AD8-8955-5E56D2ADC91F}"/>
              </a:ext>
            </a:extLst>
          </p:cNvPr>
          <p:cNvSpPr txBox="1"/>
          <p:nvPr/>
        </p:nvSpPr>
        <p:spPr>
          <a:xfrm>
            <a:off x="124258" y="1517945"/>
            <a:ext cx="11845001" cy="461665"/>
          </a:xfrm>
          <a:prstGeom prst="rect">
            <a:avLst/>
          </a:prstGeom>
          <a:noFill/>
        </p:spPr>
        <p:txBody>
          <a:bodyPr wrap="square" rtlCol="0">
            <a:spAutoFit/>
          </a:bodyPr>
          <a:lstStyle/>
          <a:p>
            <a:r>
              <a:rPr lang="ja-JP" altLang="en-US"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行動プロセスマップを作成し、「阻害要因」と「促進要因」を検討してみましょう！</a:t>
            </a:r>
            <a:endParaRPr lang="en-US" altLang="ja-JP"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80" name="テキスト ボックス 79">
            <a:extLst>
              <a:ext uri="{FF2B5EF4-FFF2-40B4-BE49-F238E27FC236}">
                <a16:creationId xmlns:a16="http://schemas.microsoft.com/office/drawing/2014/main" id="{FB5814D0-C52B-9EF5-CC36-15CBD566A7CE}"/>
              </a:ext>
            </a:extLst>
          </p:cNvPr>
          <p:cNvSpPr txBox="1"/>
          <p:nvPr/>
        </p:nvSpPr>
        <p:spPr>
          <a:xfrm>
            <a:off x="713890" y="6576927"/>
            <a:ext cx="7901065" cy="261610"/>
          </a:xfrm>
          <a:prstGeom prst="rect">
            <a:avLst/>
          </a:prstGeom>
          <a:noFill/>
        </p:spPr>
        <p:txBody>
          <a:bodyPr wrap="square" rtlCol="0">
            <a:spAutoFit/>
          </a:bodyPr>
          <a:lstStyle/>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影響の大きそうな要因には●、それ以外の要因には○　と大体で</a:t>
            </a:r>
            <a:r>
              <a:rPr lang="en-US" altLang="ja-JP" sz="1100" dirty="0">
                <a:latin typeface="メイリオ" panose="020B0604030504040204" pitchFamily="50" charset="-128"/>
                <a:ea typeface="メイリオ" panose="020B0604030504040204" pitchFamily="50" charset="-128"/>
              </a:rPr>
              <a:t>OK</a:t>
            </a:r>
            <a:r>
              <a:rPr lang="ja-JP" altLang="en-US" sz="1100" dirty="0">
                <a:latin typeface="メイリオ" panose="020B0604030504040204" pitchFamily="50" charset="-128"/>
                <a:ea typeface="メイリオ" panose="020B0604030504040204" pitchFamily="50" charset="-128"/>
              </a:rPr>
              <a:t>なので、影響の大小の観点から分類してみましょう</a:t>
            </a:r>
            <a:endParaRPr lang="en-US" altLang="ja-JP" sz="1100" dirty="0">
              <a:latin typeface="メイリオ" panose="020B0604030504040204" pitchFamily="50" charset="-128"/>
              <a:ea typeface="メイリオ" panose="020B0604030504040204" pitchFamily="50" charset="-128"/>
            </a:endParaRPr>
          </a:p>
        </p:txBody>
      </p:sp>
      <p:sp>
        <p:nvSpPr>
          <p:cNvPr id="43" name="テキスト ボックス 42">
            <a:extLst>
              <a:ext uri="{FF2B5EF4-FFF2-40B4-BE49-F238E27FC236}">
                <a16:creationId xmlns:a16="http://schemas.microsoft.com/office/drawing/2014/main" id="{6B9CB9B5-4715-2E1C-4B77-6B4282B8A5F2}"/>
              </a:ext>
            </a:extLst>
          </p:cNvPr>
          <p:cNvSpPr txBox="1"/>
          <p:nvPr/>
        </p:nvSpPr>
        <p:spPr>
          <a:xfrm>
            <a:off x="124258" y="1897444"/>
            <a:ext cx="11845001" cy="584775"/>
          </a:xfrm>
          <a:prstGeom prst="rect">
            <a:avLst/>
          </a:prstGeom>
          <a:noFill/>
        </p:spPr>
        <p:txBody>
          <a:bodyPr wrap="square" rtlCol="0">
            <a:spAutoFit/>
          </a:bodyPr>
          <a:lstStyle/>
          <a:p>
            <a:endParaRPr kumimoji="1" lang="en-US" altLang="ja-JP" sz="400" dirty="0">
              <a:solidFill>
                <a:schemeClr val="bg1">
                  <a:lumMod val="50000"/>
                </a:schemeClr>
              </a:solidFill>
              <a:latin typeface="メイリオ" panose="020B0604030504040204" pitchFamily="50" charset="-128"/>
              <a:ea typeface="メイリオ" panose="020B0604030504040204" pitchFamily="50" charset="-128"/>
            </a:endParaRPr>
          </a:p>
          <a:p>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　★どういった行動をするのか、詳細に書き出して</a:t>
            </a:r>
            <a:r>
              <a:rPr lang="ja-JP" altLang="en-US" sz="1400" dirty="0">
                <a:solidFill>
                  <a:schemeClr val="bg1">
                    <a:lumMod val="50000"/>
                  </a:schemeClr>
                </a:solidFill>
                <a:latin typeface="メイリオ" panose="020B0604030504040204" pitchFamily="50" charset="-128"/>
                <a:ea typeface="メイリオ" panose="020B0604030504040204" pitchFamily="50" charset="-128"/>
              </a:rPr>
              <a:t>整理してみましょう。</a:t>
            </a:r>
            <a:endParaRPr lang="en-US" altLang="ja-JP" sz="14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400" dirty="0">
                <a:solidFill>
                  <a:schemeClr val="bg1">
                    <a:lumMod val="50000"/>
                  </a:schemeClr>
                </a:solidFill>
                <a:latin typeface="メイリオ" panose="020B0604030504040204" pitchFamily="50" charset="-128"/>
                <a:ea typeface="メイリオ" panose="020B0604030504040204" pitchFamily="50" charset="-128"/>
              </a:rPr>
              <a:t>　★また、</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それぞれの行動プロセスに対して、その行動を「阻害する要因」及び「促進する要因」を書き出してみましょう。</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69" name="テキスト ボックス 68">
            <a:extLst>
              <a:ext uri="{FF2B5EF4-FFF2-40B4-BE49-F238E27FC236}">
                <a16:creationId xmlns:a16="http://schemas.microsoft.com/office/drawing/2014/main" id="{5F0167FC-96E4-AFCE-4CE7-B7273ED4FEBA}"/>
              </a:ext>
            </a:extLst>
          </p:cNvPr>
          <p:cNvSpPr txBox="1"/>
          <p:nvPr/>
        </p:nvSpPr>
        <p:spPr>
          <a:xfrm>
            <a:off x="0" y="4005"/>
            <a:ext cx="12192000" cy="307777"/>
          </a:xfrm>
          <a:prstGeom prst="rect">
            <a:avLst/>
          </a:prstGeom>
          <a:noFill/>
        </p:spPr>
        <p:txBody>
          <a:bodyPr wrap="square" rtlCol="0">
            <a:spAutoFit/>
          </a:bodyPr>
          <a:lstStyle/>
          <a:p>
            <a:pPr algn="r"/>
            <a:r>
              <a:rPr kumimoji="1" lang="ja-JP" altLang="en-US" sz="1400" b="1" dirty="0">
                <a:solidFill>
                  <a:schemeClr val="bg1">
                    <a:lumMod val="50000"/>
                  </a:schemeClr>
                </a:solidFill>
                <a:latin typeface="メイリオ" panose="020B0604030504040204" pitchFamily="50" charset="-128"/>
                <a:ea typeface="メイリオ" panose="020B0604030504040204" pitchFamily="50" charset="-128"/>
              </a:rPr>
              <a:t>　ナッジ検討プロセスモデル</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v</a:t>
            </a:r>
            <a:r>
              <a:rPr kumimoji="1" lang="en-US" altLang="ja-JP" sz="800" b="1" dirty="0">
                <a:solidFill>
                  <a:schemeClr val="bg1">
                    <a:lumMod val="50000"/>
                  </a:schemeClr>
                </a:solidFill>
                <a:latin typeface="メイリオ" panose="020B0604030504040204" pitchFamily="50" charset="-128"/>
                <a:ea typeface="メイリオ" panose="020B0604030504040204" pitchFamily="50" charset="-128"/>
              </a:rPr>
              <a:t>er.2.0</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endParaRPr kumimoji="1" lang="ja-JP" altLang="en-US" sz="1400" b="1" dirty="0">
              <a:solidFill>
                <a:schemeClr val="bg1">
                  <a:lumMod val="50000"/>
                </a:schemeClr>
              </a:solidFill>
              <a:latin typeface="メイリオ" panose="020B0604030504040204" pitchFamily="50" charset="-128"/>
              <a:ea typeface="メイリオ" panose="020B0604030504040204" pitchFamily="50" charset="-128"/>
            </a:endParaRPr>
          </a:p>
        </p:txBody>
      </p:sp>
      <p:grpSp>
        <p:nvGrpSpPr>
          <p:cNvPr id="5" name="グループ化 4">
            <a:extLst>
              <a:ext uri="{FF2B5EF4-FFF2-40B4-BE49-F238E27FC236}">
                <a16:creationId xmlns:a16="http://schemas.microsoft.com/office/drawing/2014/main" id="{D60F4CCD-B9A0-9F56-7FFD-9F880569EDB4}"/>
              </a:ext>
            </a:extLst>
          </p:cNvPr>
          <p:cNvGrpSpPr/>
          <p:nvPr/>
        </p:nvGrpSpPr>
        <p:grpSpPr>
          <a:xfrm>
            <a:off x="-157319" y="6573907"/>
            <a:ext cx="11856043" cy="266989"/>
            <a:chOff x="-157319" y="6573907"/>
            <a:chExt cx="11856043" cy="266989"/>
          </a:xfrm>
        </p:grpSpPr>
        <p:sp>
          <p:nvSpPr>
            <p:cNvPr id="71" name="テキスト ボックス 70">
              <a:extLst>
                <a:ext uri="{FF2B5EF4-FFF2-40B4-BE49-F238E27FC236}">
                  <a16:creationId xmlns:a16="http://schemas.microsoft.com/office/drawing/2014/main" id="{7A29D819-AEE3-B4B0-7B66-806117C21EF3}"/>
                </a:ext>
              </a:extLst>
            </p:cNvPr>
            <p:cNvSpPr txBox="1"/>
            <p:nvPr/>
          </p:nvSpPr>
          <p:spPr>
            <a:xfrm>
              <a:off x="-157319" y="6594675"/>
              <a:ext cx="11671497" cy="246221"/>
            </a:xfrm>
            <a:prstGeom prst="rect">
              <a:avLst/>
            </a:prstGeom>
            <a:noFill/>
          </p:spPr>
          <p:txBody>
            <a:bodyPr wrap="square" rtlCol="0" anchor="b">
              <a:spAutoFit/>
            </a:bodyPr>
            <a:lstStyle/>
            <a:p>
              <a:pPr algn="r" hangingPunct="0"/>
              <a:r>
                <a:rPr lang="en-US" altLang="ja-JP" sz="1000" b="1" dirty="0">
                  <a:solidFill>
                    <a:schemeClr val="bg1">
                      <a:lumMod val="50000"/>
                    </a:schemeClr>
                  </a:solidFill>
                  <a:latin typeface="メイリオ" panose="020B0604030504040204" pitchFamily="50" charset="-128"/>
                  <a:ea typeface="メイリオ" panose="020B0604030504040204" pitchFamily="50" charset="-128"/>
                </a:rPr>
                <a:t>© </a:t>
              </a:r>
              <a:r>
                <a:rPr lang="ja-JP" altLang="en-US" sz="1000" b="1" dirty="0">
                  <a:solidFill>
                    <a:schemeClr val="bg1">
                      <a:lumMod val="50000"/>
                    </a:schemeClr>
                  </a:solidFill>
                  <a:latin typeface="メイリオ" panose="020B0604030504040204" pitchFamily="50" charset="-128"/>
                  <a:ea typeface="メイリオ" panose="020B0604030504040204" pitchFamily="50" charset="-128"/>
                </a:rPr>
                <a:t>福井市ナッジ・ユニット</a:t>
              </a:r>
              <a:endParaRPr kumimoji="1" lang="ja-JP" altLang="en-US" sz="1000" b="1"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72" name="図 71">
              <a:extLst>
                <a:ext uri="{FF2B5EF4-FFF2-40B4-BE49-F238E27FC236}">
                  <a16:creationId xmlns:a16="http://schemas.microsoft.com/office/drawing/2014/main" id="{2D1475E2-D3B7-B6E6-FBD6-3CA90295CE9C}"/>
                </a:ext>
              </a:extLst>
            </p:cNvPr>
            <p:cNvPicPr>
              <a:picLocks noChangeAspect="1"/>
            </p:cNvPicPr>
            <p:nvPr/>
          </p:nvPicPr>
          <p:blipFill>
            <a:blip r:embed="rId2"/>
            <a:stretch>
              <a:fillRect/>
            </a:stretch>
          </p:blipFill>
          <p:spPr>
            <a:xfrm>
              <a:off x="11439098" y="6573907"/>
              <a:ext cx="259626" cy="259846"/>
            </a:xfrm>
            <a:prstGeom prst="rect">
              <a:avLst/>
            </a:prstGeom>
          </p:spPr>
        </p:pic>
      </p:grpSp>
      <p:grpSp>
        <p:nvGrpSpPr>
          <p:cNvPr id="58" name="グループ化 57">
            <a:extLst>
              <a:ext uri="{FF2B5EF4-FFF2-40B4-BE49-F238E27FC236}">
                <a16:creationId xmlns:a16="http://schemas.microsoft.com/office/drawing/2014/main" id="{FB649992-64C7-A8C1-39D3-E0BA58CCB380}"/>
              </a:ext>
            </a:extLst>
          </p:cNvPr>
          <p:cNvGrpSpPr/>
          <p:nvPr/>
        </p:nvGrpSpPr>
        <p:grpSpPr>
          <a:xfrm>
            <a:off x="928470" y="2627477"/>
            <a:ext cx="10510628" cy="1052571"/>
            <a:chOff x="928470" y="2627477"/>
            <a:chExt cx="10510628" cy="1052571"/>
          </a:xfrm>
        </p:grpSpPr>
        <p:grpSp>
          <p:nvGrpSpPr>
            <p:cNvPr id="51" name="グループ化 50">
              <a:extLst>
                <a:ext uri="{FF2B5EF4-FFF2-40B4-BE49-F238E27FC236}">
                  <a16:creationId xmlns:a16="http://schemas.microsoft.com/office/drawing/2014/main" id="{01E21DF6-11AF-4E5C-599A-9DF7A1FBEC93}"/>
                </a:ext>
              </a:extLst>
            </p:cNvPr>
            <p:cNvGrpSpPr/>
            <p:nvPr/>
          </p:nvGrpSpPr>
          <p:grpSpPr>
            <a:xfrm>
              <a:off x="928470" y="2627477"/>
              <a:ext cx="9446475" cy="1052571"/>
              <a:chOff x="844062" y="2695587"/>
              <a:chExt cx="9446475" cy="1052571"/>
            </a:xfrm>
          </p:grpSpPr>
          <p:grpSp>
            <p:nvGrpSpPr>
              <p:cNvPr id="35" name="グループ化 34">
                <a:extLst>
                  <a:ext uri="{FF2B5EF4-FFF2-40B4-BE49-F238E27FC236}">
                    <a16:creationId xmlns:a16="http://schemas.microsoft.com/office/drawing/2014/main" id="{5BF29D18-7233-5882-F79C-3770C17713B1}"/>
                  </a:ext>
                </a:extLst>
              </p:cNvPr>
              <p:cNvGrpSpPr/>
              <p:nvPr/>
            </p:nvGrpSpPr>
            <p:grpSpPr>
              <a:xfrm>
                <a:off x="844062" y="2700274"/>
                <a:ext cx="4103087" cy="1047884"/>
                <a:chOff x="844062" y="2700274"/>
                <a:chExt cx="4103087" cy="1047884"/>
              </a:xfrm>
            </p:grpSpPr>
            <p:sp>
              <p:nvSpPr>
                <p:cNvPr id="29" name="四角形: 角を丸くする 28">
                  <a:extLst>
                    <a:ext uri="{FF2B5EF4-FFF2-40B4-BE49-F238E27FC236}">
                      <a16:creationId xmlns:a16="http://schemas.microsoft.com/office/drawing/2014/main" id="{B2D55C52-6A19-4AEA-F958-B1C5D9B41B08}"/>
                    </a:ext>
                  </a:extLst>
                </p:cNvPr>
                <p:cNvSpPr/>
                <p:nvPr/>
              </p:nvSpPr>
              <p:spPr>
                <a:xfrm>
                  <a:off x="844062" y="2702620"/>
                  <a:ext cx="900332" cy="1033818"/>
                </a:xfrm>
                <a:prstGeom prst="roundRect">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nchorCtr="0"/>
                <a:lstStyle/>
                <a:p>
                  <a:r>
                    <a:rPr lang="ja-JP" altLang="ja-JP" sz="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❶</a:t>
                  </a:r>
                  <a:endParaRPr kumimoji="1" lang="ja-JP" altLang="en-US" sz="700" dirty="0">
                    <a:solidFill>
                      <a:schemeClr val="tx1"/>
                    </a:solidFill>
                    <a:latin typeface="メイリオ" panose="020B0604030504040204" pitchFamily="50" charset="-128"/>
                    <a:ea typeface="メイリオ" panose="020B0604030504040204" pitchFamily="50" charset="-128"/>
                  </a:endParaRPr>
                </a:p>
              </p:txBody>
            </p:sp>
            <p:sp>
              <p:nvSpPr>
                <p:cNvPr id="32" name="四角形: 角を丸くする 31">
                  <a:extLst>
                    <a:ext uri="{FF2B5EF4-FFF2-40B4-BE49-F238E27FC236}">
                      <a16:creationId xmlns:a16="http://schemas.microsoft.com/office/drawing/2014/main" id="{D889749E-EF0B-4419-C29E-721D0A9317C7}"/>
                    </a:ext>
                  </a:extLst>
                </p:cNvPr>
                <p:cNvSpPr/>
                <p:nvPr/>
              </p:nvSpPr>
              <p:spPr>
                <a:xfrm>
                  <a:off x="1910865" y="2702620"/>
                  <a:ext cx="900332" cy="1045538"/>
                </a:xfrm>
                <a:prstGeom prst="roundRect">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nchorCtr="0"/>
                <a:lstStyle/>
                <a:p>
                  <a:r>
                    <a:rPr lang="ja-JP" altLang="ja-JP" sz="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❷</a:t>
                  </a:r>
                  <a:endParaRPr kumimoji="1" lang="ja-JP" altLang="en-US" sz="700" dirty="0">
                    <a:solidFill>
                      <a:schemeClr val="tx1"/>
                    </a:solidFill>
                    <a:latin typeface="メイリオ" panose="020B0604030504040204" pitchFamily="50" charset="-128"/>
                    <a:ea typeface="メイリオ" panose="020B0604030504040204" pitchFamily="50" charset="-128"/>
                  </a:endParaRPr>
                </a:p>
              </p:txBody>
            </p:sp>
            <p:sp>
              <p:nvSpPr>
                <p:cNvPr id="33" name="四角形: 角を丸くする 32">
                  <a:extLst>
                    <a:ext uri="{FF2B5EF4-FFF2-40B4-BE49-F238E27FC236}">
                      <a16:creationId xmlns:a16="http://schemas.microsoft.com/office/drawing/2014/main" id="{D856B12A-D1DD-F784-B67A-4945C7984D63}"/>
                    </a:ext>
                  </a:extLst>
                </p:cNvPr>
                <p:cNvSpPr/>
                <p:nvPr/>
              </p:nvSpPr>
              <p:spPr>
                <a:xfrm>
                  <a:off x="2980014" y="2700274"/>
                  <a:ext cx="900332" cy="1033818"/>
                </a:xfrm>
                <a:prstGeom prst="roundRect">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nchorCtr="0"/>
                <a:lstStyle/>
                <a:p>
                  <a:r>
                    <a:rPr lang="ja-JP" altLang="ja-JP" sz="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❸</a:t>
                  </a:r>
                  <a:endParaRPr lang="ja-JP" altLang="en-US" sz="700" dirty="0">
                    <a:solidFill>
                      <a:schemeClr val="tx1"/>
                    </a:solidFill>
                    <a:latin typeface="メイリオ" panose="020B0604030504040204" pitchFamily="50" charset="-128"/>
                    <a:ea typeface="メイリオ" panose="020B0604030504040204" pitchFamily="50" charset="-128"/>
                  </a:endParaRPr>
                </a:p>
              </p:txBody>
            </p:sp>
            <p:sp>
              <p:nvSpPr>
                <p:cNvPr id="34" name="四角形: 角を丸くする 33">
                  <a:extLst>
                    <a:ext uri="{FF2B5EF4-FFF2-40B4-BE49-F238E27FC236}">
                      <a16:creationId xmlns:a16="http://schemas.microsoft.com/office/drawing/2014/main" id="{735A54B6-4B76-B81C-A54E-716DF909DAC2}"/>
                    </a:ext>
                  </a:extLst>
                </p:cNvPr>
                <p:cNvSpPr/>
                <p:nvPr/>
              </p:nvSpPr>
              <p:spPr>
                <a:xfrm>
                  <a:off x="4046817" y="2700274"/>
                  <a:ext cx="900332" cy="1045538"/>
                </a:xfrm>
                <a:prstGeom prst="roundRect">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nchorCtr="0"/>
                <a:lstStyle/>
                <a:p>
                  <a:r>
                    <a:rPr lang="ja-JP" altLang="ja-JP" sz="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❹</a:t>
                  </a:r>
                  <a:endParaRPr lang="ja-JP" altLang="en-US" sz="700" dirty="0">
                    <a:solidFill>
                      <a:schemeClr val="tx1"/>
                    </a:solidFill>
                    <a:latin typeface="メイリオ" panose="020B0604030504040204" pitchFamily="50" charset="-128"/>
                    <a:ea typeface="メイリオ" panose="020B0604030504040204" pitchFamily="50" charset="-128"/>
                  </a:endParaRPr>
                </a:p>
              </p:txBody>
            </p:sp>
          </p:grpSp>
          <p:grpSp>
            <p:nvGrpSpPr>
              <p:cNvPr id="36" name="グループ化 35">
                <a:extLst>
                  <a:ext uri="{FF2B5EF4-FFF2-40B4-BE49-F238E27FC236}">
                    <a16:creationId xmlns:a16="http://schemas.microsoft.com/office/drawing/2014/main" id="{B29A4227-1406-8077-3AAB-C62906C8034F}"/>
                  </a:ext>
                </a:extLst>
              </p:cNvPr>
              <p:cNvGrpSpPr/>
              <p:nvPr/>
            </p:nvGrpSpPr>
            <p:grpSpPr>
              <a:xfrm>
                <a:off x="5118300" y="2697931"/>
                <a:ext cx="4103087" cy="1047884"/>
                <a:chOff x="844062" y="2700274"/>
                <a:chExt cx="4103087" cy="1047884"/>
              </a:xfrm>
            </p:grpSpPr>
            <p:sp>
              <p:nvSpPr>
                <p:cNvPr id="37" name="四角形: 角を丸くする 36">
                  <a:extLst>
                    <a:ext uri="{FF2B5EF4-FFF2-40B4-BE49-F238E27FC236}">
                      <a16:creationId xmlns:a16="http://schemas.microsoft.com/office/drawing/2014/main" id="{205F5C2B-B056-8AB0-2462-0126A2BACCE5}"/>
                    </a:ext>
                  </a:extLst>
                </p:cNvPr>
                <p:cNvSpPr/>
                <p:nvPr/>
              </p:nvSpPr>
              <p:spPr>
                <a:xfrm>
                  <a:off x="844062" y="2702620"/>
                  <a:ext cx="900332" cy="1033818"/>
                </a:xfrm>
                <a:prstGeom prst="roundRect">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nchorCtr="0"/>
                <a:lstStyle/>
                <a:p>
                  <a:r>
                    <a:rPr lang="ja-JP" altLang="ja-JP" sz="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❺</a:t>
                  </a:r>
                  <a:endParaRPr lang="ja-JP" altLang="en-US" sz="700" dirty="0">
                    <a:solidFill>
                      <a:schemeClr val="tx1"/>
                    </a:solidFill>
                    <a:latin typeface="メイリオ" panose="020B0604030504040204" pitchFamily="50" charset="-128"/>
                    <a:ea typeface="メイリオ" panose="020B0604030504040204" pitchFamily="50" charset="-128"/>
                  </a:endParaRPr>
                </a:p>
              </p:txBody>
            </p:sp>
            <p:sp>
              <p:nvSpPr>
                <p:cNvPr id="38" name="四角形: 角を丸くする 37">
                  <a:extLst>
                    <a:ext uri="{FF2B5EF4-FFF2-40B4-BE49-F238E27FC236}">
                      <a16:creationId xmlns:a16="http://schemas.microsoft.com/office/drawing/2014/main" id="{91B4D270-AE02-4178-45EF-40D144E1BE79}"/>
                    </a:ext>
                  </a:extLst>
                </p:cNvPr>
                <p:cNvSpPr/>
                <p:nvPr/>
              </p:nvSpPr>
              <p:spPr>
                <a:xfrm>
                  <a:off x="1910865" y="2702620"/>
                  <a:ext cx="900332" cy="1045538"/>
                </a:xfrm>
                <a:prstGeom prst="roundRect">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nchorCtr="0"/>
                <a:lstStyle/>
                <a:p>
                  <a:r>
                    <a:rPr lang="ja-JP" altLang="ja-JP" sz="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❻</a:t>
                  </a:r>
                  <a:endParaRPr lang="ja-JP" altLang="en-US" sz="700" dirty="0">
                    <a:solidFill>
                      <a:schemeClr val="tx1"/>
                    </a:solidFill>
                    <a:latin typeface="メイリオ" panose="020B0604030504040204" pitchFamily="50" charset="-128"/>
                    <a:ea typeface="メイリオ" panose="020B0604030504040204" pitchFamily="50" charset="-128"/>
                  </a:endParaRPr>
                </a:p>
              </p:txBody>
            </p:sp>
            <p:sp>
              <p:nvSpPr>
                <p:cNvPr id="40" name="四角形: 角を丸くする 39">
                  <a:extLst>
                    <a:ext uri="{FF2B5EF4-FFF2-40B4-BE49-F238E27FC236}">
                      <a16:creationId xmlns:a16="http://schemas.microsoft.com/office/drawing/2014/main" id="{684E0A1E-F491-9980-3069-6FE2C3F25562}"/>
                    </a:ext>
                  </a:extLst>
                </p:cNvPr>
                <p:cNvSpPr/>
                <p:nvPr/>
              </p:nvSpPr>
              <p:spPr>
                <a:xfrm>
                  <a:off x="2980014" y="2700274"/>
                  <a:ext cx="900332" cy="1033818"/>
                </a:xfrm>
                <a:prstGeom prst="roundRect">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nchorCtr="0"/>
                <a:lstStyle/>
                <a:p>
                  <a:r>
                    <a:rPr lang="ja-JP" altLang="ja-JP" sz="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❼</a:t>
                  </a:r>
                  <a:endParaRPr lang="ja-JP" altLang="en-US" sz="700" dirty="0">
                    <a:solidFill>
                      <a:schemeClr val="tx1"/>
                    </a:solidFill>
                    <a:latin typeface="メイリオ" panose="020B0604030504040204" pitchFamily="50" charset="-128"/>
                    <a:ea typeface="メイリオ" panose="020B0604030504040204" pitchFamily="50" charset="-128"/>
                  </a:endParaRPr>
                </a:p>
              </p:txBody>
            </p:sp>
            <p:sp>
              <p:nvSpPr>
                <p:cNvPr id="41" name="四角形: 角を丸くする 40">
                  <a:extLst>
                    <a:ext uri="{FF2B5EF4-FFF2-40B4-BE49-F238E27FC236}">
                      <a16:creationId xmlns:a16="http://schemas.microsoft.com/office/drawing/2014/main" id="{51BE3130-0CB1-B011-9820-F0B1D884030F}"/>
                    </a:ext>
                  </a:extLst>
                </p:cNvPr>
                <p:cNvSpPr/>
                <p:nvPr/>
              </p:nvSpPr>
              <p:spPr>
                <a:xfrm>
                  <a:off x="4046817" y="2700274"/>
                  <a:ext cx="900332" cy="1045538"/>
                </a:xfrm>
                <a:prstGeom prst="roundRect">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nchorCtr="0"/>
                <a:lstStyle/>
                <a:p>
                  <a:r>
                    <a:rPr lang="ja-JP" altLang="ja-JP" sz="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❽</a:t>
                  </a:r>
                  <a:endParaRPr lang="ja-JP" altLang="en-US" sz="700" dirty="0">
                    <a:solidFill>
                      <a:schemeClr val="tx1"/>
                    </a:solidFill>
                    <a:latin typeface="メイリオ" panose="020B0604030504040204" pitchFamily="50" charset="-128"/>
                    <a:ea typeface="メイリオ" panose="020B0604030504040204" pitchFamily="50" charset="-128"/>
                  </a:endParaRPr>
                </a:p>
              </p:txBody>
            </p:sp>
          </p:grpSp>
          <p:sp>
            <p:nvSpPr>
              <p:cNvPr id="49" name="四角形: 角を丸くする 48">
                <a:extLst>
                  <a:ext uri="{FF2B5EF4-FFF2-40B4-BE49-F238E27FC236}">
                    <a16:creationId xmlns:a16="http://schemas.microsoft.com/office/drawing/2014/main" id="{63F8CC63-6E5D-12CB-4AA9-6D6DB8E4A903}"/>
                  </a:ext>
                </a:extLst>
              </p:cNvPr>
              <p:cNvSpPr/>
              <p:nvPr/>
            </p:nvSpPr>
            <p:spPr>
              <a:xfrm>
                <a:off x="9390205" y="2695587"/>
                <a:ext cx="900332" cy="1033818"/>
              </a:xfrm>
              <a:prstGeom prst="roundRect">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nchorCtr="0"/>
              <a:lstStyle/>
              <a:p>
                <a:r>
                  <a:rPr lang="ja-JP" altLang="ja-JP" sz="12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❾</a:t>
                </a:r>
                <a:endParaRPr lang="ja-JP" altLang="en-US" sz="700" dirty="0">
                  <a:solidFill>
                    <a:schemeClr val="tx1"/>
                  </a:solidFill>
                  <a:latin typeface="メイリオ" panose="020B0604030504040204" pitchFamily="50" charset="-128"/>
                  <a:ea typeface="メイリオ" panose="020B0604030504040204" pitchFamily="50" charset="-128"/>
                </a:endParaRPr>
              </a:p>
            </p:txBody>
          </p:sp>
        </p:grpSp>
        <p:sp>
          <p:nvSpPr>
            <p:cNvPr id="50" name="四角形: 角を丸くする 49">
              <a:extLst>
                <a:ext uri="{FF2B5EF4-FFF2-40B4-BE49-F238E27FC236}">
                  <a16:creationId xmlns:a16="http://schemas.microsoft.com/office/drawing/2014/main" id="{153514DF-5719-1418-639A-253DEA2DE3F6}"/>
                </a:ext>
              </a:extLst>
            </p:cNvPr>
            <p:cNvSpPr/>
            <p:nvPr/>
          </p:nvSpPr>
          <p:spPr>
            <a:xfrm>
              <a:off x="10538766" y="2638245"/>
              <a:ext cx="900332" cy="1033818"/>
            </a:xfrm>
            <a:prstGeom prst="roundRect">
              <a:avLst/>
            </a:prstGeom>
            <a:solidFill>
              <a:schemeClr val="bg1"/>
            </a:soli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72000" rtlCol="0" anchor="t" anchorCtr="0"/>
            <a:lstStyle/>
            <a:p>
              <a:r>
                <a:rPr lang="ja-JP" altLang="en-US" sz="1200" dirty="0">
                  <a:solidFill>
                    <a:schemeClr val="tx1"/>
                  </a:solidFill>
                  <a:latin typeface="メイリオ" panose="020B0604030504040204" pitchFamily="50" charset="-128"/>
                  <a:ea typeface="メイリオ" panose="020B0604030504040204" pitchFamily="50" charset="-128"/>
                </a:rPr>
                <a:t>❿</a:t>
              </a:r>
            </a:p>
          </p:txBody>
        </p:sp>
      </p:grpSp>
    </p:spTree>
    <p:extLst>
      <p:ext uri="{BB962C8B-B14F-4D97-AF65-F5344CB8AC3E}">
        <p14:creationId xmlns:p14="http://schemas.microsoft.com/office/powerpoint/2010/main" val="2797765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グループ化 25">
            <a:extLst>
              <a:ext uri="{FF2B5EF4-FFF2-40B4-BE49-F238E27FC236}">
                <a16:creationId xmlns:a16="http://schemas.microsoft.com/office/drawing/2014/main" id="{5523484D-EC47-26D9-7275-DC17EEC6E6BB}"/>
              </a:ext>
            </a:extLst>
          </p:cNvPr>
          <p:cNvGrpSpPr/>
          <p:nvPr/>
        </p:nvGrpSpPr>
        <p:grpSpPr>
          <a:xfrm>
            <a:off x="196948" y="282106"/>
            <a:ext cx="11772312" cy="1077858"/>
            <a:chOff x="196948" y="1313057"/>
            <a:chExt cx="11772312" cy="1077858"/>
          </a:xfrm>
        </p:grpSpPr>
        <p:grpSp>
          <p:nvGrpSpPr>
            <p:cNvPr id="17" name="グループ化 16">
              <a:extLst>
                <a:ext uri="{FF2B5EF4-FFF2-40B4-BE49-F238E27FC236}">
                  <a16:creationId xmlns:a16="http://schemas.microsoft.com/office/drawing/2014/main" id="{A0AB8BFE-E548-6C9D-5750-DCD871DC1134}"/>
                </a:ext>
              </a:extLst>
            </p:cNvPr>
            <p:cNvGrpSpPr/>
            <p:nvPr/>
          </p:nvGrpSpPr>
          <p:grpSpPr>
            <a:xfrm>
              <a:off x="196948" y="1610152"/>
              <a:ext cx="11772312" cy="780763"/>
              <a:chOff x="844062" y="1230324"/>
              <a:chExt cx="11125198" cy="780763"/>
            </a:xfrm>
          </p:grpSpPr>
          <p:grpSp>
            <p:nvGrpSpPr>
              <p:cNvPr id="9" name="グループ化 8">
                <a:extLst>
                  <a:ext uri="{FF2B5EF4-FFF2-40B4-BE49-F238E27FC236}">
                    <a16:creationId xmlns:a16="http://schemas.microsoft.com/office/drawing/2014/main" id="{C0E8A4EA-DE83-5B3F-9F79-9B4D66201553}"/>
                  </a:ext>
                </a:extLst>
              </p:cNvPr>
              <p:cNvGrpSpPr/>
              <p:nvPr/>
            </p:nvGrpSpPr>
            <p:grpSpPr>
              <a:xfrm>
                <a:off x="844062" y="1235016"/>
                <a:ext cx="3176949" cy="776071"/>
                <a:chOff x="844062" y="1235016"/>
                <a:chExt cx="3176949" cy="776071"/>
              </a:xfrm>
            </p:grpSpPr>
            <p:sp>
              <p:nvSpPr>
                <p:cNvPr id="7" name="矢印: 五方向 6">
                  <a:extLst>
                    <a:ext uri="{FF2B5EF4-FFF2-40B4-BE49-F238E27FC236}">
                      <a16:creationId xmlns:a16="http://schemas.microsoft.com/office/drawing/2014/main" id="{F7A5A52F-185B-7738-86A0-6322F835B6B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目的の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明確化</a:t>
                  </a:r>
                </a:p>
              </p:txBody>
            </p:sp>
            <p:sp>
              <p:nvSpPr>
                <p:cNvPr id="8" name="矢印: 五方向 7">
                  <a:extLst>
                    <a:ext uri="{FF2B5EF4-FFF2-40B4-BE49-F238E27FC236}">
                      <a16:creationId xmlns:a16="http://schemas.microsoft.com/office/drawing/2014/main" id="{1CB18EED-F49F-665B-3890-33B11EEE6287}"/>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ペルソナ</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a:t>
                  </a:r>
                  <a:r>
                    <a:rPr lang="ja-JP" altLang="en-US" b="1" dirty="0">
                      <a:solidFill>
                        <a:schemeClr val="bg1"/>
                      </a:solidFill>
                      <a:latin typeface="メイリオ" panose="020B0604030504040204" pitchFamily="50" charset="-128"/>
                      <a:ea typeface="メイリオ" panose="020B0604030504040204" pitchFamily="50" charset="-128"/>
                    </a:rPr>
                    <a:t>設定</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grpSp>
          <p:grpSp>
            <p:nvGrpSpPr>
              <p:cNvPr id="10" name="グループ化 9">
                <a:extLst>
                  <a:ext uri="{FF2B5EF4-FFF2-40B4-BE49-F238E27FC236}">
                    <a16:creationId xmlns:a16="http://schemas.microsoft.com/office/drawing/2014/main" id="{1386CAC1-75BD-33BF-213C-6299F575E586}"/>
                  </a:ext>
                </a:extLst>
              </p:cNvPr>
              <p:cNvGrpSpPr/>
              <p:nvPr/>
            </p:nvGrpSpPr>
            <p:grpSpPr>
              <a:xfrm>
                <a:off x="4021016" y="1232668"/>
                <a:ext cx="3176949" cy="776071"/>
                <a:chOff x="844062" y="1235016"/>
                <a:chExt cx="3176949" cy="776071"/>
              </a:xfrm>
            </p:grpSpPr>
            <p:sp>
              <p:nvSpPr>
                <p:cNvPr id="11" name="矢印: 五方向 10">
                  <a:extLst>
                    <a:ext uri="{FF2B5EF4-FFF2-40B4-BE49-F238E27FC236}">
                      <a16:creationId xmlns:a16="http://schemas.microsoft.com/office/drawing/2014/main" id="{61BB4AF6-8B81-2008-5AFD-98AE46C9AC73}"/>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行動プロセスマップの作成</a:t>
                  </a:r>
                </a:p>
              </p:txBody>
            </p:sp>
            <p:sp>
              <p:nvSpPr>
                <p:cNvPr id="12" name="矢印: 五方向 11">
                  <a:extLst>
                    <a:ext uri="{FF2B5EF4-FFF2-40B4-BE49-F238E27FC236}">
                      <a16:creationId xmlns:a16="http://schemas.microsoft.com/office/drawing/2014/main" id="{BB91CAC7-2081-BE7B-9EAA-E3BA911D4C28}"/>
                    </a:ext>
                  </a:extLst>
                </p:cNvPr>
                <p:cNvSpPr/>
                <p:nvPr/>
              </p:nvSpPr>
              <p:spPr>
                <a:xfrm>
                  <a:off x="2431362" y="1235016"/>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優先順位</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の選定</a:t>
                  </a:r>
                </a:p>
              </p:txBody>
            </p:sp>
          </p:grpSp>
          <p:grpSp>
            <p:nvGrpSpPr>
              <p:cNvPr id="13" name="グループ化 12">
                <a:extLst>
                  <a:ext uri="{FF2B5EF4-FFF2-40B4-BE49-F238E27FC236}">
                    <a16:creationId xmlns:a16="http://schemas.microsoft.com/office/drawing/2014/main" id="{A838B59C-8C76-BA58-B7BC-0544B94171F5}"/>
                  </a:ext>
                </a:extLst>
              </p:cNvPr>
              <p:cNvGrpSpPr/>
              <p:nvPr/>
            </p:nvGrpSpPr>
            <p:grpSpPr>
              <a:xfrm>
                <a:off x="7197970" y="1230324"/>
                <a:ext cx="3191017" cy="776071"/>
                <a:chOff x="844062" y="1235016"/>
                <a:chExt cx="3191017" cy="776071"/>
              </a:xfrm>
            </p:grpSpPr>
            <p:sp>
              <p:nvSpPr>
                <p:cNvPr id="14" name="矢印: 五方向 13">
                  <a:extLst>
                    <a:ext uri="{FF2B5EF4-FFF2-40B4-BE49-F238E27FC236}">
                      <a16:creationId xmlns:a16="http://schemas.microsoft.com/office/drawing/2014/main" id="{047D518F-E873-B2A9-1E64-86A317FBDC3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介入案</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の検討</a:t>
                  </a:r>
                </a:p>
              </p:txBody>
            </p:sp>
            <p:sp>
              <p:nvSpPr>
                <p:cNvPr id="15" name="矢印: 五方向 14">
                  <a:extLst>
                    <a:ext uri="{FF2B5EF4-FFF2-40B4-BE49-F238E27FC236}">
                      <a16:creationId xmlns:a16="http://schemas.microsoft.com/office/drawing/2014/main" id="{9FD81B62-59C0-549E-107A-6007A2EC9539}"/>
                    </a:ext>
                  </a:extLst>
                </p:cNvPr>
                <p:cNvSpPr/>
                <p:nvPr/>
              </p:nvSpPr>
              <p:spPr>
                <a:xfrm>
                  <a:off x="2445430"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介入策の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詳細設計</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6" name="矢印: 五方向 15">
                <a:extLst>
                  <a:ext uri="{FF2B5EF4-FFF2-40B4-BE49-F238E27FC236}">
                    <a16:creationId xmlns:a16="http://schemas.microsoft.com/office/drawing/2014/main" id="{96C15621-EFB4-53D5-7C29-11326244DEE9}"/>
                  </a:ext>
                </a:extLst>
              </p:cNvPr>
              <p:cNvSpPr/>
              <p:nvPr/>
            </p:nvSpPr>
            <p:spPr>
              <a:xfrm>
                <a:off x="10379611" y="1235021"/>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効果検証</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手法の検討</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9" name="テキスト ボックス 18">
              <a:extLst>
                <a:ext uri="{FF2B5EF4-FFF2-40B4-BE49-F238E27FC236}">
                  <a16:creationId xmlns:a16="http://schemas.microsoft.com/office/drawing/2014/main" id="{6EAC4479-EBC3-D6F1-6C0C-77740E535C1D}"/>
                </a:ext>
              </a:extLst>
            </p:cNvPr>
            <p:cNvSpPr txBox="1"/>
            <p:nvPr/>
          </p:nvSpPr>
          <p:spPr>
            <a:xfrm>
              <a:off x="204384" y="132522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STEP1</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0" name="テキスト ボックス 19">
              <a:extLst>
                <a:ext uri="{FF2B5EF4-FFF2-40B4-BE49-F238E27FC236}">
                  <a16:creationId xmlns:a16="http://schemas.microsoft.com/office/drawing/2014/main" id="{C2EB7951-FD5F-5B50-7520-E2907D8DA084}"/>
                </a:ext>
              </a:extLst>
            </p:cNvPr>
            <p:cNvSpPr txBox="1"/>
            <p:nvPr/>
          </p:nvSpPr>
          <p:spPr>
            <a:xfrm>
              <a:off x="1884979" y="132009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a:t>
              </a:r>
              <a:r>
                <a:rPr lang="en-US" altLang="ja-JP" sz="2000" b="1" dirty="0">
                  <a:solidFill>
                    <a:srgbClr val="E6451E">
                      <a:alpha val="20000"/>
                    </a:srgbClr>
                  </a:solidFill>
                  <a:latin typeface="メイリオ" panose="020B0604030504040204" pitchFamily="50" charset="-128"/>
                  <a:ea typeface="メイリオ" panose="020B0604030504040204" pitchFamily="50" charset="-128"/>
                </a:rPr>
                <a:t>2</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1" name="テキスト ボックス 20">
              <a:extLst>
                <a:ext uri="{FF2B5EF4-FFF2-40B4-BE49-F238E27FC236}">
                  <a16:creationId xmlns:a16="http://schemas.microsoft.com/office/drawing/2014/main" id="{E9EFEDA4-56FF-02E0-3797-16D66C7D6C89}"/>
                </a:ext>
              </a:extLst>
            </p:cNvPr>
            <p:cNvSpPr txBox="1"/>
            <p:nvPr/>
          </p:nvSpPr>
          <p:spPr>
            <a:xfrm>
              <a:off x="3570761" y="131774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STEP3</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2" name="テキスト ボックス 21">
              <a:extLst>
                <a:ext uri="{FF2B5EF4-FFF2-40B4-BE49-F238E27FC236}">
                  <a16:creationId xmlns:a16="http://schemas.microsoft.com/office/drawing/2014/main" id="{A439A8C3-47B3-B133-C465-72F792891232}"/>
                </a:ext>
              </a:extLst>
            </p:cNvPr>
            <p:cNvSpPr txBox="1"/>
            <p:nvPr/>
          </p:nvSpPr>
          <p:spPr>
            <a:xfrm>
              <a:off x="5242473" y="1315403"/>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STEP4</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3" name="テキスト ボックス 22">
              <a:extLst>
                <a:ext uri="{FF2B5EF4-FFF2-40B4-BE49-F238E27FC236}">
                  <a16:creationId xmlns:a16="http://schemas.microsoft.com/office/drawing/2014/main" id="{406CF6A4-1431-6D33-3F4E-433B51DCEF7A}"/>
                </a:ext>
              </a:extLst>
            </p:cNvPr>
            <p:cNvSpPr txBox="1"/>
            <p:nvPr/>
          </p:nvSpPr>
          <p:spPr>
            <a:xfrm>
              <a:off x="6942320" y="1313057"/>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STEP5</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4" name="テキスト ボックス 23">
              <a:extLst>
                <a:ext uri="{FF2B5EF4-FFF2-40B4-BE49-F238E27FC236}">
                  <a16:creationId xmlns:a16="http://schemas.microsoft.com/office/drawing/2014/main" id="{35DE8F70-1D14-2386-7605-A97CD434307A}"/>
                </a:ext>
              </a:extLst>
            </p:cNvPr>
            <p:cNvSpPr txBox="1"/>
            <p:nvPr/>
          </p:nvSpPr>
          <p:spPr>
            <a:xfrm>
              <a:off x="8628099" y="132478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STEP6</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5" name="テキスト ボックス 24">
              <a:extLst>
                <a:ext uri="{FF2B5EF4-FFF2-40B4-BE49-F238E27FC236}">
                  <a16:creationId xmlns:a16="http://schemas.microsoft.com/office/drawing/2014/main" id="{C3BD2CF2-59E2-2F01-9419-8DA68AB237A6}"/>
                </a:ext>
              </a:extLst>
            </p:cNvPr>
            <p:cNvSpPr txBox="1"/>
            <p:nvPr/>
          </p:nvSpPr>
          <p:spPr>
            <a:xfrm>
              <a:off x="10299812" y="1322435"/>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STEP7</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grpSp>
      <p:sp>
        <p:nvSpPr>
          <p:cNvPr id="31" name="スライド番号プレースホルダー 30">
            <a:extLst>
              <a:ext uri="{FF2B5EF4-FFF2-40B4-BE49-F238E27FC236}">
                <a16:creationId xmlns:a16="http://schemas.microsoft.com/office/drawing/2014/main" id="{3B372DFA-2276-888C-4399-D787DBA94719}"/>
              </a:ext>
            </a:extLst>
          </p:cNvPr>
          <p:cNvSpPr>
            <a:spLocks noGrp="1"/>
          </p:cNvSpPr>
          <p:nvPr>
            <p:ph type="sldNum" sz="quarter" idx="12"/>
          </p:nvPr>
        </p:nvSpPr>
        <p:spPr>
          <a:xfrm>
            <a:off x="9313981" y="6356350"/>
            <a:ext cx="2743200" cy="365125"/>
          </a:xfrm>
        </p:spPr>
        <p:txBody>
          <a:bodyPr/>
          <a:lstStyle/>
          <a:p>
            <a:fld id="{577B9287-80D7-414F-8A61-DB3A0E8E5F40}" type="slidenum">
              <a:rPr kumimoji="1" lang="ja-JP" altLang="en-US" smtClean="0"/>
              <a:t>6</a:t>
            </a:fld>
            <a:endParaRPr kumimoji="1" lang="ja-JP" altLang="en-US"/>
          </a:p>
        </p:txBody>
      </p:sp>
      <p:grpSp>
        <p:nvGrpSpPr>
          <p:cNvPr id="48" name="グループ化 47">
            <a:extLst>
              <a:ext uri="{FF2B5EF4-FFF2-40B4-BE49-F238E27FC236}">
                <a16:creationId xmlns:a16="http://schemas.microsoft.com/office/drawing/2014/main" id="{EBE35163-0C2D-A0F6-A380-DE1C9D879EB5}"/>
              </a:ext>
            </a:extLst>
          </p:cNvPr>
          <p:cNvGrpSpPr/>
          <p:nvPr/>
        </p:nvGrpSpPr>
        <p:grpSpPr>
          <a:xfrm>
            <a:off x="384054" y="3096180"/>
            <a:ext cx="11423891" cy="3415806"/>
            <a:chOff x="384054" y="2475914"/>
            <a:chExt cx="11423891" cy="4058527"/>
          </a:xfrm>
        </p:grpSpPr>
        <p:cxnSp>
          <p:nvCxnSpPr>
            <p:cNvPr id="3" name="直線矢印コネクタ 2">
              <a:extLst>
                <a:ext uri="{FF2B5EF4-FFF2-40B4-BE49-F238E27FC236}">
                  <a16:creationId xmlns:a16="http://schemas.microsoft.com/office/drawing/2014/main" id="{B24C615C-C0EF-B2E1-3E0E-56BA731C3D3B}"/>
                </a:ext>
              </a:extLst>
            </p:cNvPr>
            <p:cNvCxnSpPr>
              <a:cxnSpLocks/>
            </p:cNvCxnSpPr>
            <p:nvPr/>
          </p:nvCxnSpPr>
          <p:spPr>
            <a:xfrm>
              <a:off x="384054" y="5948385"/>
              <a:ext cx="11423891" cy="0"/>
            </a:xfrm>
            <a:prstGeom prst="straightConnector1">
              <a:avLst/>
            </a:prstGeom>
            <a:ln w="635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722AFE52-E524-17AF-FF1F-248C7F86862B}"/>
                </a:ext>
              </a:extLst>
            </p:cNvPr>
            <p:cNvCxnSpPr>
              <a:cxnSpLocks/>
            </p:cNvCxnSpPr>
            <p:nvPr/>
          </p:nvCxnSpPr>
          <p:spPr>
            <a:xfrm flipV="1">
              <a:off x="1014757" y="2475914"/>
              <a:ext cx="0" cy="4058527"/>
            </a:xfrm>
            <a:prstGeom prst="straightConnector1">
              <a:avLst/>
            </a:prstGeom>
            <a:ln w="635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52" name="テキスト ボックス 51">
            <a:extLst>
              <a:ext uri="{FF2B5EF4-FFF2-40B4-BE49-F238E27FC236}">
                <a16:creationId xmlns:a16="http://schemas.microsoft.com/office/drawing/2014/main" id="{8759041B-58C4-37DF-07D6-D4BCDF63C6D1}"/>
              </a:ext>
            </a:extLst>
          </p:cNvPr>
          <p:cNvSpPr txBox="1"/>
          <p:nvPr/>
        </p:nvSpPr>
        <p:spPr>
          <a:xfrm>
            <a:off x="124258" y="1458668"/>
            <a:ext cx="11845001" cy="461665"/>
          </a:xfrm>
          <a:prstGeom prst="rect">
            <a:avLst/>
          </a:prstGeom>
          <a:noFill/>
        </p:spPr>
        <p:txBody>
          <a:bodyPr wrap="square" rtlCol="0">
            <a:spAutoFit/>
          </a:bodyPr>
          <a:lstStyle/>
          <a:p>
            <a:r>
              <a:rPr lang="ja-JP" altLang="en-US"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インパクトの大きなものに絞り、優先順位をつけてみましょう！</a:t>
            </a:r>
            <a:endParaRPr lang="en-US" altLang="ja-JP"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cxnSp>
        <p:nvCxnSpPr>
          <p:cNvPr id="56" name="直線コネクタ 55">
            <a:extLst>
              <a:ext uri="{FF2B5EF4-FFF2-40B4-BE49-F238E27FC236}">
                <a16:creationId xmlns:a16="http://schemas.microsoft.com/office/drawing/2014/main" id="{05581839-79ED-8233-FCF8-D5D45C3F2E86}"/>
              </a:ext>
            </a:extLst>
          </p:cNvPr>
          <p:cNvCxnSpPr>
            <a:cxnSpLocks/>
          </p:cNvCxnSpPr>
          <p:nvPr/>
        </p:nvCxnSpPr>
        <p:spPr>
          <a:xfrm>
            <a:off x="1014757" y="5130299"/>
            <a:ext cx="10669883"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011F1FD3-8EED-5299-5743-EA6BA76FE32C}"/>
              </a:ext>
            </a:extLst>
          </p:cNvPr>
          <p:cNvCxnSpPr>
            <a:cxnSpLocks/>
          </p:cNvCxnSpPr>
          <p:nvPr/>
        </p:nvCxnSpPr>
        <p:spPr>
          <a:xfrm>
            <a:off x="1014757" y="4253001"/>
            <a:ext cx="10669883"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A052BB7A-6195-68D7-C21B-6BAB3E0616F6}"/>
              </a:ext>
            </a:extLst>
          </p:cNvPr>
          <p:cNvCxnSpPr>
            <a:cxnSpLocks/>
          </p:cNvCxnSpPr>
          <p:nvPr/>
        </p:nvCxnSpPr>
        <p:spPr>
          <a:xfrm>
            <a:off x="4558822" y="3148635"/>
            <a:ext cx="0" cy="286111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63783A0A-F64A-9054-1FD1-AA1DDCA4C715}"/>
              </a:ext>
            </a:extLst>
          </p:cNvPr>
          <p:cNvCxnSpPr>
            <a:cxnSpLocks/>
          </p:cNvCxnSpPr>
          <p:nvPr/>
        </p:nvCxnSpPr>
        <p:spPr>
          <a:xfrm>
            <a:off x="8116124" y="3155809"/>
            <a:ext cx="0" cy="285276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2" name="四角形: 角を丸くする 71">
            <a:extLst>
              <a:ext uri="{FF2B5EF4-FFF2-40B4-BE49-F238E27FC236}">
                <a16:creationId xmlns:a16="http://schemas.microsoft.com/office/drawing/2014/main" id="{3CF61845-BCAB-7411-8171-4EE00125A497}"/>
              </a:ext>
            </a:extLst>
          </p:cNvPr>
          <p:cNvSpPr/>
          <p:nvPr/>
        </p:nvSpPr>
        <p:spPr>
          <a:xfrm>
            <a:off x="243841" y="3547225"/>
            <a:ext cx="351693" cy="2224351"/>
          </a:xfrm>
          <a:prstGeom prst="roundRect">
            <a:avLst/>
          </a:prstGeom>
          <a:noFill/>
          <a:ln w="254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a:solidFill>
                  <a:schemeClr val="bg1">
                    <a:lumMod val="50000"/>
                  </a:schemeClr>
                </a:solidFill>
                <a:latin typeface="メイリオ" panose="020B0604030504040204" pitchFamily="50" charset="-128"/>
                <a:ea typeface="メイリオ" panose="020B0604030504040204" pitchFamily="50" charset="-128"/>
              </a:rPr>
              <a:t>行動変容の影響範囲</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73" name="四角形: 角を丸くする 72">
            <a:extLst>
              <a:ext uri="{FF2B5EF4-FFF2-40B4-BE49-F238E27FC236}">
                <a16:creationId xmlns:a16="http://schemas.microsoft.com/office/drawing/2014/main" id="{11AEA760-B12D-52C3-9A12-CDF07D5BCB00}"/>
              </a:ext>
            </a:extLst>
          </p:cNvPr>
          <p:cNvSpPr/>
          <p:nvPr/>
        </p:nvSpPr>
        <p:spPr>
          <a:xfrm>
            <a:off x="4413047" y="6419779"/>
            <a:ext cx="3940832" cy="365125"/>
          </a:xfrm>
          <a:prstGeom prst="roundRect">
            <a:avLst/>
          </a:prstGeom>
          <a:noFill/>
          <a:ln w="2540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dirty="0">
                <a:solidFill>
                  <a:schemeClr val="bg1">
                    <a:lumMod val="50000"/>
                  </a:schemeClr>
                </a:solidFill>
                <a:latin typeface="メイリオ" panose="020B0604030504040204" pitchFamily="50" charset="-128"/>
                <a:ea typeface="メイリオ" panose="020B0604030504040204" pitchFamily="50" charset="-128"/>
              </a:rPr>
              <a:t>インパクト</a:t>
            </a:r>
          </a:p>
        </p:txBody>
      </p:sp>
      <p:sp>
        <p:nvSpPr>
          <p:cNvPr id="74" name="四角形: 角を丸くする 73">
            <a:extLst>
              <a:ext uri="{FF2B5EF4-FFF2-40B4-BE49-F238E27FC236}">
                <a16:creationId xmlns:a16="http://schemas.microsoft.com/office/drawing/2014/main" id="{3BCA41A1-E229-D93D-F101-8376AD262312}"/>
              </a:ext>
            </a:extLst>
          </p:cNvPr>
          <p:cNvSpPr/>
          <p:nvPr/>
        </p:nvSpPr>
        <p:spPr>
          <a:xfrm>
            <a:off x="595535" y="3067416"/>
            <a:ext cx="351693" cy="3184474"/>
          </a:xfrm>
          <a:prstGeom prst="roundRect">
            <a:avLst/>
          </a:prstGeom>
          <a:no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a:solidFill>
                  <a:schemeClr val="bg1">
                    <a:lumMod val="50000"/>
                  </a:schemeClr>
                </a:solidFill>
                <a:latin typeface="メイリオ" panose="020B0604030504040204" pitchFamily="50" charset="-128"/>
                <a:ea typeface="メイリオ" panose="020B0604030504040204" pitchFamily="50" charset="-128"/>
              </a:rPr>
              <a:t>大　　　中　　　小</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75" name="四角形: 角を丸くする 74">
            <a:extLst>
              <a:ext uri="{FF2B5EF4-FFF2-40B4-BE49-F238E27FC236}">
                <a16:creationId xmlns:a16="http://schemas.microsoft.com/office/drawing/2014/main" id="{C06B9195-F4B4-A5FD-E89D-3932FF254702}"/>
              </a:ext>
            </a:extLst>
          </p:cNvPr>
          <p:cNvSpPr/>
          <p:nvPr/>
        </p:nvSpPr>
        <p:spPr>
          <a:xfrm>
            <a:off x="1082287" y="6019186"/>
            <a:ext cx="10602353" cy="461665"/>
          </a:xfrm>
          <a:prstGeom prst="roundRect">
            <a:avLst/>
          </a:prstGeom>
          <a:noFill/>
          <a:ln w="25400">
            <a:no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dirty="0">
                <a:solidFill>
                  <a:schemeClr val="bg1">
                    <a:lumMod val="50000"/>
                  </a:schemeClr>
                </a:solidFill>
                <a:latin typeface="メイリオ" panose="020B0604030504040204" pitchFamily="50" charset="-128"/>
                <a:ea typeface="メイリオ" panose="020B0604030504040204" pitchFamily="50" charset="-128"/>
              </a:rPr>
              <a:t>小　　　　　　　　　　　　　　　中　　　　　　　　　　　　　　　大</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cxnSp>
        <p:nvCxnSpPr>
          <p:cNvPr id="80" name="直線コネクタ 79">
            <a:extLst>
              <a:ext uri="{FF2B5EF4-FFF2-40B4-BE49-F238E27FC236}">
                <a16:creationId xmlns:a16="http://schemas.microsoft.com/office/drawing/2014/main" id="{34518276-D9EB-CD5F-7398-4B19C41664B5}"/>
              </a:ext>
            </a:extLst>
          </p:cNvPr>
          <p:cNvCxnSpPr>
            <a:cxnSpLocks/>
          </p:cNvCxnSpPr>
          <p:nvPr/>
        </p:nvCxnSpPr>
        <p:spPr>
          <a:xfrm flipH="1">
            <a:off x="4558820" y="3087229"/>
            <a:ext cx="2" cy="114634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B496CDA0-9661-4D2B-4563-BB95C6F1A930}"/>
              </a:ext>
            </a:extLst>
          </p:cNvPr>
          <p:cNvCxnSpPr>
            <a:cxnSpLocks/>
          </p:cNvCxnSpPr>
          <p:nvPr/>
        </p:nvCxnSpPr>
        <p:spPr>
          <a:xfrm flipH="1">
            <a:off x="4543580" y="4234348"/>
            <a:ext cx="35725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611F2D88-0114-4DA2-D901-936B4AB64FDA}"/>
              </a:ext>
            </a:extLst>
          </p:cNvPr>
          <p:cNvCxnSpPr>
            <a:cxnSpLocks/>
          </p:cNvCxnSpPr>
          <p:nvPr/>
        </p:nvCxnSpPr>
        <p:spPr>
          <a:xfrm>
            <a:off x="8116123" y="4226980"/>
            <a:ext cx="0" cy="89170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直線コネクタ 97">
            <a:extLst>
              <a:ext uri="{FF2B5EF4-FFF2-40B4-BE49-F238E27FC236}">
                <a16:creationId xmlns:a16="http://schemas.microsoft.com/office/drawing/2014/main" id="{5A403533-1133-0862-FC51-400AE43F0B01}"/>
              </a:ext>
            </a:extLst>
          </p:cNvPr>
          <p:cNvCxnSpPr>
            <a:cxnSpLocks/>
          </p:cNvCxnSpPr>
          <p:nvPr/>
        </p:nvCxnSpPr>
        <p:spPr>
          <a:xfrm flipH="1">
            <a:off x="8108933" y="5116569"/>
            <a:ext cx="35725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072A69DA-CEB1-47BB-2E4C-A05585E109FD}"/>
              </a:ext>
            </a:extLst>
          </p:cNvPr>
          <p:cNvCxnSpPr>
            <a:cxnSpLocks/>
          </p:cNvCxnSpPr>
          <p:nvPr/>
        </p:nvCxnSpPr>
        <p:spPr>
          <a:xfrm>
            <a:off x="11688666" y="3087229"/>
            <a:ext cx="0" cy="204739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771F24ED-9E44-7318-F1F9-09C87A253552}"/>
              </a:ext>
            </a:extLst>
          </p:cNvPr>
          <p:cNvCxnSpPr>
            <a:cxnSpLocks/>
          </p:cNvCxnSpPr>
          <p:nvPr/>
        </p:nvCxnSpPr>
        <p:spPr>
          <a:xfrm flipH="1">
            <a:off x="4545914" y="3103675"/>
            <a:ext cx="714275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0" name="正方形/長方形 109">
            <a:extLst>
              <a:ext uri="{FF2B5EF4-FFF2-40B4-BE49-F238E27FC236}">
                <a16:creationId xmlns:a16="http://schemas.microsoft.com/office/drawing/2014/main" id="{04139348-433C-28AB-2E09-BB6143837694}"/>
              </a:ext>
            </a:extLst>
          </p:cNvPr>
          <p:cNvSpPr/>
          <p:nvPr/>
        </p:nvSpPr>
        <p:spPr>
          <a:xfrm>
            <a:off x="4558819" y="3127807"/>
            <a:ext cx="7125813" cy="1130945"/>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a:extLst>
              <a:ext uri="{FF2B5EF4-FFF2-40B4-BE49-F238E27FC236}">
                <a16:creationId xmlns:a16="http://schemas.microsoft.com/office/drawing/2014/main" id="{567F8F08-0F0E-3E4C-AE8C-60F955255096}"/>
              </a:ext>
            </a:extLst>
          </p:cNvPr>
          <p:cNvSpPr/>
          <p:nvPr/>
        </p:nvSpPr>
        <p:spPr>
          <a:xfrm>
            <a:off x="8131364" y="4260869"/>
            <a:ext cx="3566182" cy="857712"/>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a:extLst>
              <a:ext uri="{FF2B5EF4-FFF2-40B4-BE49-F238E27FC236}">
                <a16:creationId xmlns:a16="http://schemas.microsoft.com/office/drawing/2014/main" id="{47E2411F-1FED-D055-AD63-6AC6B33B8BFA}"/>
              </a:ext>
            </a:extLst>
          </p:cNvPr>
          <p:cNvSpPr txBox="1"/>
          <p:nvPr/>
        </p:nvSpPr>
        <p:spPr>
          <a:xfrm>
            <a:off x="10438278" y="2797702"/>
            <a:ext cx="1281075" cy="369332"/>
          </a:xfrm>
          <a:prstGeom prst="rect">
            <a:avLst/>
          </a:prstGeom>
          <a:noFill/>
        </p:spPr>
        <p:txBody>
          <a:bodyPr wrap="square" rtlCol="0">
            <a:spAutoFit/>
          </a:bodyPr>
          <a:lstStyle/>
          <a:p>
            <a:pPr algn="r"/>
            <a:r>
              <a:rPr lang="ja-JP" altLang="en-US" b="1" dirty="0">
                <a:solidFill>
                  <a:srgbClr val="FF0000"/>
                </a:solidFill>
                <a:latin typeface="メイリオ" panose="020B0604030504040204" pitchFamily="50" charset="-128"/>
                <a:ea typeface="メイリオ" panose="020B0604030504040204" pitchFamily="50" charset="-128"/>
              </a:rPr>
              <a:t>優先度 高</a:t>
            </a:r>
            <a:endParaRPr lang="en-US" altLang="ja-JP" b="1" dirty="0">
              <a:solidFill>
                <a:srgbClr val="FF0000"/>
              </a:solidFill>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F54D3F86-F3EC-7A37-CB84-81A98C125DEE}"/>
              </a:ext>
            </a:extLst>
          </p:cNvPr>
          <p:cNvSpPr txBox="1"/>
          <p:nvPr/>
        </p:nvSpPr>
        <p:spPr>
          <a:xfrm>
            <a:off x="1073840" y="5512046"/>
            <a:ext cx="1281075" cy="369332"/>
          </a:xfrm>
          <a:prstGeom prst="rect">
            <a:avLst/>
          </a:prstGeom>
          <a:noFill/>
        </p:spPr>
        <p:txBody>
          <a:bodyPr wrap="square" rtlCol="0">
            <a:spAutoFit/>
          </a:bodyPr>
          <a:lstStyle/>
          <a:p>
            <a:pPr algn="r"/>
            <a:r>
              <a:rPr lang="ja-JP" altLang="en-US" b="1" dirty="0">
                <a:solidFill>
                  <a:schemeClr val="bg1">
                    <a:lumMod val="65000"/>
                  </a:schemeClr>
                </a:solidFill>
                <a:latin typeface="メイリオ" panose="020B0604030504040204" pitchFamily="50" charset="-128"/>
                <a:ea typeface="メイリオ" panose="020B0604030504040204" pitchFamily="50" charset="-128"/>
              </a:rPr>
              <a:t>優先度 低</a:t>
            </a:r>
            <a:endParaRPr lang="en-US" altLang="ja-JP" b="1" dirty="0">
              <a:solidFill>
                <a:schemeClr val="bg1">
                  <a:lumMod val="65000"/>
                </a:schemeClr>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E95BB16E-C045-C5E3-2570-DACC767BE6BE}"/>
              </a:ext>
            </a:extLst>
          </p:cNvPr>
          <p:cNvSpPr txBox="1"/>
          <p:nvPr/>
        </p:nvSpPr>
        <p:spPr>
          <a:xfrm>
            <a:off x="124258" y="1782039"/>
            <a:ext cx="11845001" cy="1015663"/>
          </a:xfrm>
          <a:prstGeom prst="rect">
            <a:avLst/>
          </a:prstGeom>
          <a:noFill/>
        </p:spPr>
        <p:txBody>
          <a:bodyPr wrap="square" rtlCol="0">
            <a:spAutoFit/>
          </a:bodyPr>
          <a:lstStyle/>
          <a:p>
            <a:endParaRPr kumimoji="1" lang="en-US" altLang="ja-JP" sz="400" dirty="0">
              <a:solidFill>
                <a:schemeClr val="bg1">
                  <a:lumMod val="50000"/>
                </a:schemeClr>
              </a:solidFill>
              <a:latin typeface="メイリオ" panose="020B0604030504040204" pitchFamily="50" charset="-128"/>
              <a:ea typeface="メイリオ" panose="020B0604030504040204" pitchFamily="50" charset="-128"/>
            </a:endParaRPr>
          </a:p>
          <a:p>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　★</a:t>
            </a:r>
            <a:r>
              <a:rPr kumimoji="1" lang="en-US" altLang="ja-JP" sz="1400" dirty="0">
                <a:solidFill>
                  <a:schemeClr val="bg1">
                    <a:lumMod val="50000"/>
                  </a:schemeClr>
                </a:solidFill>
                <a:latin typeface="メイリオ" panose="020B0604030504040204" pitchFamily="50" charset="-128"/>
                <a:ea typeface="メイリオ" panose="020B0604030504040204" pitchFamily="50" charset="-128"/>
              </a:rPr>
              <a:t>STEP3</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で書き出した「阻害要因」や「促進要因」について、</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400" dirty="0">
                <a:solidFill>
                  <a:schemeClr val="bg1">
                    <a:lumMod val="50000"/>
                  </a:schemeClr>
                </a:solidFill>
                <a:latin typeface="メイリオ" panose="020B0604030504040204" pitchFamily="50" charset="-128"/>
                <a:ea typeface="メイリオ" panose="020B0604030504040204" pitchFamily="50" charset="-128"/>
              </a:rPr>
              <a:t>　　 ・</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行動変容の影響範囲（どういった人に影響がありそうか </a:t>
            </a:r>
            <a:r>
              <a:rPr kumimoji="1" lang="en-US" altLang="ja-JP" sz="1400" dirty="0">
                <a:solidFill>
                  <a:schemeClr val="bg1">
                    <a:lumMod val="50000"/>
                  </a:schemeClr>
                </a:solidFill>
                <a:latin typeface="メイリオ" panose="020B0604030504040204" pitchFamily="50" charset="-128"/>
                <a:ea typeface="メイリオ" panose="020B0604030504040204" pitchFamily="50" charset="-128"/>
              </a:rPr>
              <a:t>※</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一部の人か、多くの人に影響するものか）</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400" dirty="0">
                <a:solidFill>
                  <a:schemeClr val="bg1">
                    <a:lumMod val="50000"/>
                  </a:schemeClr>
                </a:solidFill>
                <a:latin typeface="メイリオ" panose="020B0604030504040204" pitchFamily="50" charset="-128"/>
                <a:ea typeface="メイリオ" panose="020B0604030504040204" pitchFamily="50" charset="-128"/>
              </a:rPr>
              <a:t>　　 ・</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インパクト（阻害要因として大きいかどうか、促進要因の実施によって大きな印象を与えるかどうか）</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400" dirty="0">
                <a:solidFill>
                  <a:schemeClr val="bg1">
                    <a:lumMod val="50000"/>
                  </a:schemeClr>
                </a:solidFill>
                <a:latin typeface="メイリオ" panose="020B0604030504040204" pitchFamily="50" charset="-128"/>
                <a:ea typeface="メイリオ" panose="020B0604030504040204" pitchFamily="50" charset="-128"/>
              </a:rPr>
              <a:t>　　</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の２つの観点からグラフに配置してみましょう。行動変容の影響範囲が大きく、インパクトが大きいものほど優先度が高くなります。</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38" name="テキスト ボックス 37">
            <a:extLst>
              <a:ext uri="{FF2B5EF4-FFF2-40B4-BE49-F238E27FC236}">
                <a16:creationId xmlns:a16="http://schemas.microsoft.com/office/drawing/2014/main" id="{D67BB9B2-F6A7-73BC-A79D-7096E4A2DC3C}"/>
              </a:ext>
            </a:extLst>
          </p:cNvPr>
          <p:cNvSpPr txBox="1"/>
          <p:nvPr/>
        </p:nvSpPr>
        <p:spPr>
          <a:xfrm>
            <a:off x="0" y="4005"/>
            <a:ext cx="12192000" cy="307777"/>
          </a:xfrm>
          <a:prstGeom prst="rect">
            <a:avLst/>
          </a:prstGeom>
          <a:noFill/>
        </p:spPr>
        <p:txBody>
          <a:bodyPr wrap="square" rtlCol="0">
            <a:spAutoFit/>
          </a:bodyPr>
          <a:lstStyle/>
          <a:p>
            <a:pPr algn="r"/>
            <a:r>
              <a:rPr kumimoji="1" lang="ja-JP" altLang="en-US" sz="1400" b="1" dirty="0">
                <a:solidFill>
                  <a:schemeClr val="bg1">
                    <a:lumMod val="50000"/>
                  </a:schemeClr>
                </a:solidFill>
                <a:latin typeface="メイリオ" panose="020B0604030504040204" pitchFamily="50" charset="-128"/>
                <a:ea typeface="メイリオ" panose="020B0604030504040204" pitchFamily="50" charset="-128"/>
              </a:rPr>
              <a:t>　ナッジ検討プロセスモデル</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v</a:t>
            </a:r>
            <a:r>
              <a:rPr kumimoji="1" lang="en-US" altLang="ja-JP" sz="800" b="1" dirty="0">
                <a:solidFill>
                  <a:schemeClr val="bg1">
                    <a:lumMod val="50000"/>
                  </a:schemeClr>
                </a:solidFill>
                <a:latin typeface="メイリオ" panose="020B0604030504040204" pitchFamily="50" charset="-128"/>
                <a:ea typeface="メイリオ" panose="020B0604030504040204" pitchFamily="50" charset="-128"/>
              </a:rPr>
              <a:t>er.2.0</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endParaRPr kumimoji="1" lang="ja-JP" altLang="en-US" sz="1400" b="1" dirty="0">
              <a:solidFill>
                <a:schemeClr val="bg1">
                  <a:lumMod val="50000"/>
                </a:schemeClr>
              </a:solidFill>
              <a:latin typeface="メイリオ" panose="020B0604030504040204" pitchFamily="50" charset="-128"/>
              <a:ea typeface="メイリオ" panose="020B0604030504040204" pitchFamily="50" charset="-128"/>
            </a:endParaRPr>
          </a:p>
        </p:txBody>
      </p:sp>
      <p:grpSp>
        <p:nvGrpSpPr>
          <p:cNvPr id="2" name="グループ化 1">
            <a:extLst>
              <a:ext uri="{FF2B5EF4-FFF2-40B4-BE49-F238E27FC236}">
                <a16:creationId xmlns:a16="http://schemas.microsoft.com/office/drawing/2014/main" id="{EC56858D-5A8B-B07D-F680-55CB0AA45744}"/>
              </a:ext>
            </a:extLst>
          </p:cNvPr>
          <p:cNvGrpSpPr/>
          <p:nvPr/>
        </p:nvGrpSpPr>
        <p:grpSpPr>
          <a:xfrm>
            <a:off x="-157319" y="6573907"/>
            <a:ext cx="11856043" cy="266989"/>
            <a:chOff x="-157319" y="6573907"/>
            <a:chExt cx="11856043" cy="266989"/>
          </a:xfrm>
        </p:grpSpPr>
        <p:sp>
          <p:nvSpPr>
            <p:cNvPr id="32" name="テキスト ボックス 31">
              <a:extLst>
                <a:ext uri="{FF2B5EF4-FFF2-40B4-BE49-F238E27FC236}">
                  <a16:creationId xmlns:a16="http://schemas.microsoft.com/office/drawing/2014/main" id="{C8D7CE14-5A43-70E0-64D7-B8758A4C278B}"/>
                </a:ext>
              </a:extLst>
            </p:cNvPr>
            <p:cNvSpPr txBox="1"/>
            <p:nvPr/>
          </p:nvSpPr>
          <p:spPr>
            <a:xfrm>
              <a:off x="-157319" y="6594675"/>
              <a:ext cx="11671497" cy="246221"/>
            </a:xfrm>
            <a:prstGeom prst="rect">
              <a:avLst/>
            </a:prstGeom>
            <a:noFill/>
          </p:spPr>
          <p:txBody>
            <a:bodyPr wrap="square" rtlCol="0" anchor="b">
              <a:spAutoFit/>
            </a:bodyPr>
            <a:lstStyle/>
            <a:p>
              <a:pPr algn="r" hangingPunct="0"/>
              <a:r>
                <a:rPr lang="en-US" altLang="ja-JP" sz="1000" b="1" dirty="0">
                  <a:solidFill>
                    <a:schemeClr val="bg1">
                      <a:lumMod val="50000"/>
                    </a:schemeClr>
                  </a:solidFill>
                  <a:latin typeface="メイリオ" panose="020B0604030504040204" pitchFamily="50" charset="-128"/>
                  <a:ea typeface="メイリオ" panose="020B0604030504040204" pitchFamily="50" charset="-128"/>
                </a:rPr>
                <a:t>© </a:t>
              </a:r>
              <a:r>
                <a:rPr lang="ja-JP" altLang="en-US" sz="1000" b="1" dirty="0">
                  <a:solidFill>
                    <a:schemeClr val="bg1">
                      <a:lumMod val="50000"/>
                    </a:schemeClr>
                  </a:solidFill>
                  <a:latin typeface="メイリオ" panose="020B0604030504040204" pitchFamily="50" charset="-128"/>
                  <a:ea typeface="メイリオ" panose="020B0604030504040204" pitchFamily="50" charset="-128"/>
                </a:rPr>
                <a:t>福井市ナッジ・ユニット</a:t>
              </a:r>
              <a:endParaRPr kumimoji="1" lang="ja-JP" altLang="en-US" sz="1000" b="1"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33" name="図 32">
              <a:extLst>
                <a:ext uri="{FF2B5EF4-FFF2-40B4-BE49-F238E27FC236}">
                  <a16:creationId xmlns:a16="http://schemas.microsoft.com/office/drawing/2014/main" id="{A8C0BB93-5E2E-EDB0-2239-A460E50C7773}"/>
                </a:ext>
              </a:extLst>
            </p:cNvPr>
            <p:cNvPicPr>
              <a:picLocks noChangeAspect="1"/>
            </p:cNvPicPr>
            <p:nvPr/>
          </p:nvPicPr>
          <p:blipFill>
            <a:blip r:embed="rId2"/>
            <a:stretch>
              <a:fillRect/>
            </a:stretch>
          </p:blipFill>
          <p:spPr>
            <a:xfrm>
              <a:off x="11439098" y="6573907"/>
              <a:ext cx="259626" cy="259846"/>
            </a:xfrm>
            <a:prstGeom prst="rect">
              <a:avLst/>
            </a:prstGeom>
          </p:spPr>
        </p:pic>
      </p:grpSp>
    </p:spTree>
    <p:extLst>
      <p:ext uri="{BB962C8B-B14F-4D97-AF65-F5344CB8AC3E}">
        <p14:creationId xmlns:p14="http://schemas.microsoft.com/office/powerpoint/2010/main" val="3513212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グループ化 25">
            <a:extLst>
              <a:ext uri="{FF2B5EF4-FFF2-40B4-BE49-F238E27FC236}">
                <a16:creationId xmlns:a16="http://schemas.microsoft.com/office/drawing/2014/main" id="{5523484D-EC47-26D9-7275-DC17EEC6E6BB}"/>
              </a:ext>
            </a:extLst>
          </p:cNvPr>
          <p:cNvGrpSpPr/>
          <p:nvPr/>
        </p:nvGrpSpPr>
        <p:grpSpPr>
          <a:xfrm>
            <a:off x="196948" y="264392"/>
            <a:ext cx="11772312" cy="1077858"/>
            <a:chOff x="196948" y="1313057"/>
            <a:chExt cx="11772312" cy="1077858"/>
          </a:xfrm>
        </p:grpSpPr>
        <p:grpSp>
          <p:nvGrpSpPr>
            <p:cNvPr id="17" name="グループ化 16">
              <a:extLst>
                <a:ext uri="{FF2B5EF4-FFF2-40B4-BE49-F238E27FC236}">
                  <a16:creationId xmlns:a16="http://schemas.microsoft.com/office/drawing/2014/main" id="{A0AB8BFE-E548-6C9D-5750-DCD871DC1134}"/>
                </a:ext>
              </a:extLst>
            </p:cNvPr>
            <p:cNvGrpSpPr/>
            <p:nvPr/>
          </p:nvGrpSpPr>
          <p:grpSpPr>
            <a:xfrm>
              <a:off x="196948" y="1610152"/>
              <a:ext cx="11772312" cy="780763"/>
              <a:chOff x="844062" y="1230324"/>
              <a:chExt cx="11125198" cy="780763"/>
            </a:xfrm>
          </p:grpSpPr>
          <p:grpSp>
            <p:nvGrpSpPr>
              <p:cNvPr id="9" name="グループ化 8">
                <a:extLst>
                  <a:ext uri="{FF2B5EF4-FFF2-40B4-BE49-F238E27FC236}">
                    <a16:creationId xmlns:a16="http://schemas.microsoft.com/office/drawing/2014/main" id="{C0E8A4EA-DE83-5B3F-9F79-9B4D66201553}"/>
                  </a:ext>
                </a:extLst>
              </p:cNvPr>
              <p:cNvGrpSpPr/>
              <p:nvPr/>
            </p:nvGrpSpPr>
            <p:grpSpPr>
              <a:xfrm>
                <a:off x="844062" y="1235016"/>
                <a:ext cx="3176949" cy="776071"/>
                <a:chOff x="844062" y="1235016"/>
                <a:chExt cx="3176949" cy="776071"/>
              </a:xfrm>
            </p:grpSpPr>
            <p:sp>
              <p:nvSpPr>
                <p:cNvPr id="7" name="矢印: 五方向 6">
                  <a:extLst>
                    <a:ext uri="{FF2B5EF4-FFF2-40B4-BE49-F238E27FC236}">
                      <a16:creationId xmlns:a16="http://schemas.microsoft.com/office/drawing/2014/main" id="{F7A5A52F-185B-7738-86A0-6322F835B6B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目的の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明確化</a:t>
                  </a:r>
                </a:p>
              </p:txBody>
            </p:sp>
            <p:sp>
              <p:nvSpPr>
                <p:cNvPr id="8" name="矢印: 五方向 7">
                  <a:extLst>
                    <a:ext uri="{FF2B5EF4-FFF2-40B4-BE49-F238E27FC236}">
                      <a16:creationId xmlns:a16="http://schemas.microsoft.com/office/drawing/2014/main" id="{1CB18EED-F49F-665B-3890-33B11EEE6287}"/>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ペルソナ</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a:t>
                  </a:r>
                  <a:r>
                    <a:rPr lang="ja-JP" altLang="en-US" b="1" dirty="0">
                      <a:solidFill>
                        <a:schemeClr val="bg1"/>
                      </a:solidFill>
                      <a:latin typeface="メイリオ" panose="020B0604030504040204" pitchFamily="50" charset="-128"/>
                      <a:ea typeface="メイリオ" panose="020B0604030504040204" pitchFamily="50" charset="-128"/>
                    </a:rPr>
                    <a:t>設定</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grpSp>
          <p:grpSp>
            <p:nvGrpSpPr>
              <p:cNvPr id="10" name="グループ化 9">
                <a:extLst>
                  <a:ext uri="{FF2B5EF4-FFF2-40B4-BE49-F238E27FC236}">
                    <a16:creationId xmlns:a16="http://schemas.microsoft.com/office/drawing/2014/main" id="{1386CAC1-75BD-33BF-213C-6299F575E586}"/>
                  </a:ext>
                </a:extLst>
              </p:cNvPr>
              <p:cNvGrpSpPr/>
              <p:nvPr/>
            </p:nvGrpSpPr>
            <p:grpSpPr>
              <a:xfrm>
                <a:off x="4021016" y="1232668"/>
                <a:ext cx="3176949" cy="776071"/>
                <a:chOff x="844062" y="1235016"/>
                <a:chExt cx="3176949" cy="776071"/>
              </a:xfrm>
            </p:grpSpPr>
            <p:sp>
              <p:nvSpPr>
                <p:cNvPr id="11" name="矢印: 五方向 10">
                  <a:extLst>
                    <a:ext uri="{FF2B5EF4-FFF2-40B4-BE49-F238E27FC236}">
                      <a16:creationId xmlns:a16="http://schemas.microsoft.com/office/drawing/2014/main" id="{61BB4AF6-8B81-2008-5AFD-98AE46C9AC73}"/>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行動プロセスマップの作成</a:t>
                  </a:r>
                </a:p>
              </p:txBody>
            </p:sp>
            <p:sp>
              <p:nvSpPr>
                <p:cNvPr id="12" name="矢印: 五方向 11">
                  <a:extLst>
                    <a:ext uri="{FF2B5EF4-FFF2-40B4-BE49-F238E27FC236}">
                      <a16:creationId xmlns:a16="http://schemas.microsoft.com/office/drawing/2014/main" id="{BB91CAC7-2081-BE7B-9EAA-E3BA911D4C28}"/>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優先順位</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の選定</a:t>
                  </a:r>
                </a:p>
              </p:txBody>
            </p:sp>
          </p:grpSp>
          <p:grpSp>
            <p:nvGrpSpPr>
              <p:cNvPr id="13" name="グループ化 12">
                <a:extLst>
                  <a:ext uri="{FF2B5EF4-FFF2-40B4-BE49-F238E27FC236}">
                    <a16:creationId xmlns:a16="http://schemas.microsoft.com/office/drawing/2014/main" id="{A838B59C-8C76-BA58-B7BC-0544B94171F5}"/>
                  </a:ext>
                </a:extLst>
              </p:cNvPr>
              <p:cNvGrpSpPr/>
              <p:nvPr/>
            </p:nvGrpSpPr>
            <p:grpSpPr>
              <a:xfrm>
                <a:off x="7197970" y="1230324"/>
                <a:ext cx="3191017" cy="776071"/>
                <a:chOff x="844062" y="1235016"/>
                <a:chExt cx="3191017" cy="776071"/>
              </a:xfrm>
            </p:grpSpPr>
            <p:sp>
              <p:nvSpPr>
                <p:cNvPr id="14" name="矢印: 五方向 13">
                  <a:extLst>
                    <a:ext uri="{FF2B5EF4-FFF2-40B4-BE49-F238E27FC236}">
                      <a16:creationId xmlns:a16="http://schemas.microsoft.com/office/drawing/2014/main" id="{047D518F-E873-B2A9-1E64-86A317FBDC35}"/>
                    </a:ext>
                  </a:extLst>
                </p:cNvPr>
                <p:cNvSpPr/>
                <p:nvPr/>
              </p:nvSpPr>
              <p:spPr>
                <a:xfrm>
                  <a:off x="844062" y="1237364"/>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介入案</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の検討</a:t>
                  </a:r>
                </a:p>
              </p:txBody>
            </p:sp>
            <p:sp>
              <p:nvSpPr>
                <p:cNvPr id="15" name="矢印: 五方向 14">
                  <a:extLst>
                    <a:ext uri="{FF2B5EF4-FFF2-40B4-BE49-F238E27FC236}">
                      <a16:creationId xmlns:a16="http://schemas.microsoft.com/office/drawing/2014/main" id="{9FD81B62-59C0-549E-107A-6007A2EC9539}"/>
                    </a:ext>
                  </a:extLst>
                </p:cNvPr>
                <p:cNvSpPr/>
                <p:nvPr/>
              </p:nvSpPr>
              <p:spPr>
                <a:xfrm>
                  <a:off x="2445430"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介入策の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詳細設計</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6" name="矢印: 五方向 15">
                <a:extLst>
                  <a:ext uri="{FF2B5EF4-FFF2-40B4-BE49-F238E27FC236}">
                    <a16:creationId xmlns:a16="http://schemas.microsoft.com/office/drawing/2014/main" id="{96C15621-EFB4-53D5-7C29-11326244DEE9}"/>
                  </a:ext>
                </a:extLst>
              </p:cNvPr>
              <p:cNvSpPr/>
              <p:nvPr/>
            </p:nvSpPr>
            <p:spPr>
              <a:xfrm>
                <a:off x="10379611" y="1235021"/>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効果検証</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手法の検討</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9" name="テキスト ボックス 18">
              <a:extLst>
                <a:ext uri="{FF2B5EF4-FFF2-40B4-BE49-F238E27FC236}">
                  <a16:creationId xmlns:a16="http://schemas.microsoft.com/office/drawing/2014/main" id="{6EAC4479-EBC3-D6F1-6C0C-77740E535C1D}"/>
                </a:ext>
              </a:extLst>
            </p:cNvPr>
            <p:cNvSpPr txBox="1"/>
            <p:nvPr/>
          </p:nvSpPr>
          <p:spPr>
            <a:xfrm>
              <a:off x="204384" y="132522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STEP1</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0" name="テキスト ボックス 19">
              <a:extLst>
                <a:ext uri="{FF2B5EF4-FFF2-40B4-BE49-F238E27FC236}">
                  <a16:creationId xmlns:a16="http://schemas.microsoft.com/office/drawing/2014/main" id="{C2EB7951-FD5F-5B50-7520-E2907D8DA084}"/>
                </a:ext>
              </a:extLst>
            </p:cNvPr>
            <p:cNvSpPr txBox="1"/>
            <p:nvPr/>
          </p:nvSpPr>
          <p:spPr>
            <a:xfrm>
              <a:off x="1884979" y="132009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a:t>
              </a:r>
              <a:r>
                <a:rPr lang="en-US" altLang="ja-JP" sz="2000" b="1" dirty="0">
                  <a:solidFill>
                    <a:srgbClr val="E6451E">
                      <a:alpha val="20000"/>
                    </a:srgbClr>
                  </a:solidFill>
                  <a:latin typeface="メイリオ" panose="020B0604030504040204" pitchFamily="50" charset="-128"/>
                  <a:ea typeface="メイリオ" panose="020B0604030504040204" pitchFamily="50" charset="-128"/>
                </a:rPr>
                <a:t>2</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1" name="テキスト ボックス 20">
              <a:extLst>
                <a:ext uri="{FF2B5EF4-FFF2-40B4-BE49-F238E27FC236}">
                  <a16:creationId xmlns:a16="http://schemas.microsoft.com/office/drawing/2014/main" id="{E9EFEDA4-56FF-02E0-3797-16D66C7D6C89}"/>
                </a:ext>
              </a:extLst>
            </p:cNvPr>
            <p:cNvSpPr txBox="1"/>
            <p:nvPr/>
          </p:nvSpPr>
          <p:spPr>
            <a:xfrm>
              <a:off x="3570761" y="131774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STEP3</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2" name="テキスト ボックス 21">
              <a:extLst>
                <a:ext uri="{FF2B5EF4-FFF2-40B4-BE49-F238E27FC236}">
                  <a16:creationId xmlns:a16="http://schemas.microsoft.com/office/drawing/2014/main" id="{A439A8C3-47B3-B133-C465-72F792891232}"/>
                </a:ext>
              </a:extLst>
            </p:cNvPr>
            <p:cNvSpPr txBox="1"/>
            <p:nvPr/>
          </p:nvSpPr>
          <p:spPr>
            <a:xfrm>
              <a:off x="5242473" y="1315403"/>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STEP4</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3" name="テキスト ボックス 22">
              <a:extLst>
                <a:ext uri="{FF2B5EF4-FFF2-40B4-BE49-F238E27FC236}">
                  <a16:creationId xmlns:a16="http://schemas.microsoft.com/office/drawing/2014/main" id="{406CF6A4-1431-6D33-3F4E-433B51DCEF7A}"/>
                </a:ext>
              </a:extLst>
            </p:cNvPr>
            <p:cNvSpPr txBox="1"/>
            <p:nvPr/>
          </p:nvSpPr>
          <p:spPr>
            <a:xfrm>
              <a:off x="6942320" y="1313057"/>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STEP5</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4" name="テキスト ボックス 23">
              <a:extLst>
                <a:ext uri="{FF2B5EF4-FFF2-40B4-BE49-F238E27FC236}">
                  <a16:creationId xmlns:a16="http://schemas.microsoft.com/office/drawing/2014/main" id="{35DE8F70-1D14-2386-7605-A97CD434307A}"/>
                </a:ext>
              </a:extLst>
            </p:cNvPr>
            <p:cNvSpPr txBox="1"/>
            <p:nvPr/>
          </p:nvSpPr>
          <p:spPr>
            <a:xfrm>
              <a:off x="8628099" y="132478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STEP6</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5" name="テキスト ボックス 24">
              <a:extLst>
                <a:ext uri="{FF2B5EF4-FFF2-40B4-BE49-F238E27FC236}">
                  <a16:creationId xmlns:a16="http://schemas.microsoft.com/office/drawing/2014/main" id="{C3BD2CF2-59E2-2F01-9419-8DA68AB237A6}"/>
                </a:ext>
              </a:extLst>
            </p:cNvPr>
            <p:cNvSpPr txBox="1"/>
            <p:nvPr/>
          </p:nvSpPr>
          <p:spPr>
            <a:xfrm>
              <a:off x="10299812" y="1322435"/>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STEP7</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grpSp>
      <p:sp>
        <p:nvSpPr>
          <p:cNvPr id="31" name="スライド番号プレースホルダー 30">
            <a:extLst>
              <a:ext uri="{FF2B5EF4-FFF2-40B4-BE49-F238E27FC236}">
                <a16:creationId xmlns:a16="http://schemas.microsoft.com/office/drawing/2014/main" id="{3B372DFA-2276-888C-4399-D787DBA94719}"/>
              </a:ext>
            </a:extLst>
          </p:cNvPr>
          <p:cNvSpPr>
            <a:spLocks noGrp="1"/>
          </p:cNvSpPr>
          <p:nvPr>
            <p:ph type="sldNum" sz="quarter" idx="12"/>
          </p:nvPr>
        </p:nvSpPr>
        <p:spPr>
          <a:xfrm>
            <a:off x="9313981" y="6356350"/>
            <a:ext cx="2743200" cy="365125"/>
          </a:xfrm>
        </p:spPr>
        <p:txBody>
          <a:bodyPr/>
          <a:lstStyle/>
          <a:p>
            <a:fld id="{577B9287-80D7-414F-8A61-DB3A0E8E5F40}" type="slidenum">
              <a:rPr kumimoji="1" lang="ja-JP" altLang="en-US" smtClean="0"/>
              <a:t>7</a:t>
            </a:fld>
            <a:endParaRPr kumimoji="1" lang="ja-JP" altLang="en-US"/>
          </a:p>
        </p:txBody>
      </p:sp>
      <p:sp>
        <p:nvSpPr>
          <p:cNvPr id="52" name="テキスト ボックス 51">
            <a:extLst>
              <a:ext uri="{FF2B5EF4-FFF2-40B4-BE49-F238E27FC236}">
                <a16:creationId xmlns:a16="http://schemas.microsoft.com/office/drawing/2014/main" id="{8759041B-58C4-37DF-07D6-D4BCDF63C6D1}"/>
              </a:ext>
            </a:extLst>
          </p:cNvPr>
          <p:cNvSpPr txBox="1"/>
          <p:nvPr/>
        </p:nvSpPr>
        <p:spPr>
          <a:xfrm>
            <a:off x="124258" y="1417720"/>
            <a:ext cx="11845001" cy="461665"/>
          </a:xfrm>
          <a:prstGeom prst="rect">
            <a:avLst/>
          </a:prstGeom>
          <a:noFill/>
        </p:spPr>
        <p:txBody>
          <a:bodyPr wrap="square" rtlCol="0">
            <a:spAutoFit/>
          </a:bodyPr>
          <a:lstStyle/>
          <a:p>
            <a:r>
              <a:rPr lang="ja-JP" altLang="en-US"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優先度の高い課題について、「</a:t>
            </a:r>
            <a:r>
              <a:rPr lang="en-US" altLang="ja-JP"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FEAST</a:t>
            </a:r>
            <a:r>
              <a:rPr lang="ja-JP" altLang="en-US"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」を使って介入案を考えてみましょう！</a:t>
            </a:r>
            <a:endParaRPr lang="en-US" altLang="ja-JP"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4A05F116-FAD1-9F6C-E059-A72A76CFDEEB}"/>
              </a:ext>
            </a:extLst>
          </p:cNvPr>
          <p:cNvSpPr txBox="1"/>
          <p:nvPr/>
        </p:nvSpPr>
        <p:spPr>
          <a:xfrm>
            <a:off x="7177643" y="6277580"/>
            <a:ext cx="4301996" cy="338554"/>
          </a:xfrm>
          <a:prstGeom prst="rect">
            <a:avLst/>
          </a:prstGeom>
          <a:noFill/>
        </p:spPr>
        <p:txBody>
          <a:bodyPr wrap="square" rtlCol="0">
            <a:spAutoFit/>
          </a:bodyPr>
          <a:lstStyle/>
          <a:p>
            <a:r>
              <a:rPr lang="en-US" altLang="ja-JP" sz="800" b="1" dirty="0">
                <a:solidFill>
                  <a:schemeClr val="bg1">
                    <a:lumMod val="50000"/>
                  </a:schemeClr>
                </a:solidFill>
                <a:latin typeface="メイリオ" panose="020B0604030504040204" pitchFamily="50" charset="-128"/>
                <a:ea typeface="メイリオ" panose="020B0604030504040204" pitchFamily="50" charset="-128"/>
              </a:rPr>
              <a:t>※</a:t>
            </a:r>
            <a:r>
              <a:rPr lang="ja-JP" altLang="en-US" sz="800" b="1" dirty="0">
                <a:solidFill>
                  <a:schemeClr val="bg1">
                    <a:lumMod val="50000"/>
                  </a:schemeClr>
                </a:solidFill>
                <a:latin typeface="メイリオ" panose="020B0604030504040204" pitchFamily="50" charset="-128"/>
                <a:ea typeface="メイリオ" panose="020B0604030504040204" pitchFamily="50" charset="-128"/>
              </a:rPr>
              <a:t>横浜市行動デザインチーム（</a:t>
            </a:r>
            <a:r>
              <a:rPr lang="en-US" altLang="ja-JP" sz="800" b="1" dirty="0" err="1">
                <a:solidFill>
                  <a:schemeClr val="bg1">
                    <a:lumMod val="50000"/>
                  </a:schemeClr>
                </a:solidFill>
                <a:latin typeface="メイリオ" panose="020B0604030504040204" pitchFamily="50" charset="-128"/>
                <a:ea typeface="メイリオ" panose="020B0604030504040204" pitchFamily="50" charset="-128"/>
              </a:rPr>
              <a:t>YBiT</a:t>
            </a:r>
            <a:r>
              <a:rPr lang="ja-JP" altLang="en-US" sz="800" b="1" dirty="0">
                <a:solidFill>
                  <a:schemeClr val="bg1">
                    <a:lumMod val="50000"/>
                  </a:schemeClr>
                </a:solidFill>
                <a:latin typeface="メイリオ" panose="020B0604030504040204" pitchFamily="50" charset="-128"/>
                <a:ea typeface="メイリオ" panose="020B0604030504040204" pitchFamily="50" charset="-128"/>
              </a:rPr>
              <a:t>）「</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EAST®</a:t>
            </a:r>
            <a:r>
              <a:rPr lang="ja-JP" altLang="en-US" sz="800" b="1" dirty="0">
                <a:solidFill>
                  <a:schemeClr val="bg1">
                    <a:lumMod val="50000"/>
                  </a:schemeClr>
                </a:solidFill>
                <a:latin typeface="メイリオ" panose="020B0604030504040204" pitchFamily="50" charset="-128"/>
                <a:ea typeface="メイリオ" panose="020B0604030504040204" pitchFamily="50" charset="-128"/>
              </a:rPr>
              <a:t>を活用した施策・事業設計のための</a:t>
            </a:r>
            <a:endParaRPr lang="en-US" altLang="ja-JP" sz="800" b="1"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800" b="1" dirty="0">
                <a:solidFill>
                  <a:schemeClr val="bg1">
                    <a:lumMod val="50000"/>
                  </a:schemeClr>
                </a:solidFill>
                <a:latin typeface="メイリオ" panose="020B0604030504040204" pitchFamily="50" charset="-128"/>
                <a:ea typeface="メイリオ" panose="020B0604030504040204" pitchFamily="50" charset="-128"/>
              </a:rPr>
              <a:t>　チェックリスト」を参考に、</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Cass Sunstein</a:t>
            </a:r>
            <a:r>
              <a:rPr lang="ja-JP" altLang="en-US" sz="800" b="1" dirty="0">
                <a:solidFill>
                  <a:schemeClr val="bg1">
                    <a:lumMod val="50000"/>
                  </a:schemeClr>
                </a:solidFill>
                <a:latin typeface="メイリオ" panose="020B0604030504040204" pitchFamily="50" charset="-128"/>
                <a:ea typeface="メイリオ" panose="020B0604030504040204" pitchFamily="50" charset="-128"/>
              </a:rPr>
              <a:t>が指摘する「</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Fun</a:t>
            </a:r>
            <a:r>
              <a:rPr lang="ja-JP" altLang="en-US" sz="800" b="1" dirty="0">
                <a:solidFill>
                  <a:schemeClr val="bg1">
                    <a:lumMod val="50000"/>
                  </a:schemeClr>
                </a:solidFill>
                <a:latin typeface="メイリオ" panose="020B0604030504040204" pitchFamily="50" charset="-128"/>
                <a:ea typeface="メイリオ" panose="020B0604030504040204" pitchFamily="50" charset="-128"/>
              </a:rPr>
              <a:t>」の要素を追加。</a:t>
            </a:r>
            <a:endParaRPr lang="en-US" altLang="ja-JP" sz="800" b="1" dirty="0">
              <a:solidFill>
                <a:schemeClr val="bg1">
                  <a:lumMod val="50000"/>
                </a:schemeClr>
              </a:solidFill>
              <a:latin typeface="メイリオ" panose="020B0604030504040204" pitchFamily="50" charset="-128"/>
              <a:ea typeface="メイリオ" panose="020B0604030504040204" pitchFamily="50" charset="-128"/>
            </a:endParaRPr>
          </a:p>
        </p:txBody>
      </p:sp>
      <p:graphicFrame>
        <p:nvGraphicFramePr>
          <p:cNvPr id="27" name="表 27">
            <a:extLst>
              <a:ext uri="{FF2B5EF4-FFF2-40B4-BE49-F238E27FC236}">
                <a16:creationId xmlns:a16="http://schemas.microsoft.com/office/drawing/2014/main" id="{21A7B142-D471-1081-E867-104F9CB40B97}"/>
              </a:ext>
            </a:extLst>
          </p:cNvPr>
          <p:cNvGraphicFramePr>
            <a:graphicFrameLocks noGrp="1"/>
          </p:cNvGraphicFramePr>
          <p:nvPr>
            <p:extLst>
              <p:ext uri="{D42A27DB-BD31-4B8C-83A1-F6EECF244321}">
                <p14:modId xmlns:p14="http://schemas.microsoft.com/office/powerpoint/2010/main" val="833495907"/>
              </p:ext>
            </p:extLst>
          </p:nvPr>
        </p:nvGraphicFramePr>
        <p:xfrm>
          <a:off x="824227" y="2406150"/>
          <a:ext cx="5826509" cy="3852735"/>
        </p:xfrm>
        <a:graphic>
          <a:graphicData uri="http://schemas.openxmlformats.org/drawingml/2006/table">
            <a:tbl>
              <a:tblPr firstRow="1" bandRow="1">
                <a:tableStyleId>{21E4AEA4-8DFA-4A89-87EB-49C32662AFE0}</a:tableStyleId>
              </a:tblPr>
              <a:tblGrid>
                <a:gridCol w="665003">
                  <a:extLst>
                    <a:ext uri="{9D8B030D-6E8A-4147-A177-3AD203B41FA5}">
                      <a16:colId xmlns:a16="http://schemas.microsoft.com/office/drawing/2014/main" val="3808772168"/>
                    </a:ext>
                  </a:extLst>
                </a:gridCol>
                <a:gridCol w="2707645">
                  <a:extLst>
                    <a:ext uri="{9D8B030D-6E8A-4147-A177-3AD203B41FA5}">
                      <a16:colId xmlns:a16="http://schemas.microsoft.com/office/drawing/2014/main" val="3099825622"/>
                    </a:ext>
                  </a:extLst>
                </a:gridCol>
                <a:gridCol w="2453861">
                  <a:extLst>
                    <a:ext uri="{9D8B030D-6E8A-4147-A177-3AD203B41FA5}">
                      <a16:colId xmlns:a16="http://schemas.microsoft.com/office/drawing/2014/main" val="2677302314"/>
                    </a:ext>
                  </a:extLst>
                </a:gridCol>
              </a:tblGrid>
              <a:tr h="340858">
                <a:tc gridSpan="2">
                  <a:txBody>
                    <a:bodyPr/>
                    <a:lstStyle/>
                    <a:p>
                      <a:pPr algn="ctr"/>
                      <a:r>
                        <a:rPr kumimoji="1" lang="ja-JP" altLang="en-US" b="1" dirty="0">
                          <a:latin typeface="メイリオ" panose="020B0604030504040204" pitchFamily="50" charset="-128"/>
                          <a:ea typeface="メイリオ" panose="020B0604030504040204" pitchFamily="50" charset="-128"/>
                        </a:rPr>
                        <a:t>優先度の高い課題</a:t>
                      </a:r>
                    </a:p>
                  </a:txBody>
                  <a:tcPr anchor="ctr"/>
                </a:tc>
                <a:tc hMerge="1">
                  <a:txBody>
                    <a:bodyPr/>
                    <a:lstStyle/>
                    <a:p>
                      <a:endParaRPr kumimoji="1" lang="ja-JP" altLang="en-US" dirty="0"/>
                    </a:p>
                  </a:txBody>
                  <a:tcPr/>
                </a:tc>
                <a:tc>
                  <a:txBody>
                    <a:bodyPr/>
                    <a:lstStyle/>
                    <a:p>
                      <a:pPr algn="ctr"/>
                      <a:r>
                        <a:rPr kumimoji="1" lang="ja-JP" altLang="en-US" b="1" dirty="0">
                          <a:latin typeface="メイリオ" panose="020B0604030504040204" pitchFamily="50" charset="-128"/>
                          <a:ea typeface="メイリオ" panose="020B0604030504040204" pitchFamily="50" charset="-128"/>
                        </a:rPr>
                        <a:t>介入案（</a:t>
                      </a:r>
                      <a:r>
                        <a:rPr kumimoji="1" lang="en-US" altLang="ja-JP" b="1" dirty="0">
                          <a:latin typeface="メイリオ" panose="020B0604030504040204" pitchFamily="50" charset="-128"/>
                          <a:ea typeface="メイリオ" panose="020B0604030504040204" pitchFamily="50" charset="-128"/>
                        </a:rPr>
                        <a:t>FEAST</a:t>
                      </a:r>
                      <a:r>
                        <a:rPr kumimoji="1" lang="ja-JP" altLang="en-US" b="1" dirty="0">
                          <a:latin typeface="メイリオ" panose="020B0604030504040204" pitchFamily="50" charset="-128"/>
                          <a:ea typeface="メイリオ" panose="020B0604030504040204" pitchFamily="50" charset="-128"/>
                        </a:rPr>
                        <a:t>）</a:t>
                      </a:r>
                    </a:p>
                  </a:txBody>
                  <a:tcPr anchor="ctr"/>
                </a:tc>
                <a:extLst>
                  <a:ext uri="{0D108BD9-81ED-4DB2-BD59-A6C34878D82A}">
                    <a16:rowId xmlns:a16="http://schemas.microsoft.com/office/drawing/2014/main" val="1751658339"/>
                  </a:ext>
                </a:extLst>
              </a:tr>
              <a:tr h="426072">
                <a:tc>
                  <a:txBody>
                    <a:bodyPr/>
                    <a:lstStyle/>
                    <a:p>
                      <a:pPr algn="ctr"/>
                      <a:endParaRPr kumimoji="1" lang="ja-JP" altLang="en-US" sz="1100" b="1" dirty="0">
                        <a:solidFill>
                          <a:srgbClr val="FF0000"/>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l"/>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077167388"/>
                  </a:ext>
                </a:extLst>
              </a:tr>
              <a:tr h="282207">
                <a:tc>
                  <a:txBody>
                    <a:bodyPr/>
                    <a:lstStyle/>
                    <a:p>
                      <a:pPr algn="ctr"/>
                      <a:endParaRPr kumimoji="1" lang="ja-JP" altLang="en-US" sz="1100" b="1" dirty="0">
                        <a:solidFill>
                          <a:srgbClr val="FF0000"/>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l"/>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66859525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rgbClr val="FF0000"/>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l"/>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a:solidFill>
                          <a:schemeClr val="tx1"/>
                        </a:solidFill>
                        <a:latin typeface="メイリオ" panose="020B0604030504040204" pitchFamily="50" charset="-128"/>
                        <a:ea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4158826840"/>
                  </a:ext>
                </a:extLst>
              </a:tr>
              <a:tr h="426072">
                <a:tc>
                  <a:txBody>
                    <a:bodyPr/>
                    <a:lstStyle/>
                    <a:p>
                      <a:pPr algn="ctr"/>
                      <a:endParaRPr kumimoji="1" lang="ja-JP" altLang="en-US" sz="1100" b="1" dirty="0">
                        <a:solidFill>
                          <a:srgbClr val="00B0F0"/>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l"/>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l"/>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extLst>
                  <a:ext uri="{0D108BD9-81ED-4DB2-BD59-A6C34878D82A}">
                    <a16:rowId xmlns:a16="http://schemas.microsoft.com/office/drawing/2014/main" val="1055221053"/>
                  </a:ext>
                </a:extLst>
              </a:tr>
              <a:tr h="4260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rgbClr val="00B0F0"/>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l"/>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846876993"/>
                  </a:ext>
                </a:extLst>
              </a:tr>
              <a:tr h="4260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rgbClr val="00B0F0"/>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l"/>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a:endParaRPr kumimoji="1" lang="en-US" altLang="ja-JP" sz="1100" b="1" dirty="0">
                        <a:solidFill>
                          <a:schemeClr val="tx1"/>
                        </a:solidFill>
                        <a:latin typeface="メイリオ" panose="020B0604030504040204" pitchFamily="50" charset="-128"/>
                        <a:ea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837415513"/>
                  </a:ext>
                </a:extLst>
              </a:tr>
              <a:tr h="426072">
                <a:tc>
                  <a:txBody>
                    <a:bodyPr/>
                    <a:lstStyle/>
                    <a:p>
                      <a:pPr algn="ctr"/>
                      <a:endParaRPr kumimoji="1" lang="ja-JP" altLang="en-US" sz="1100" b="1" dirty="0">
                        <a:solidFill>
                          <a:srgbClr val="00B0F0"/>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l"/>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2">
                        <a:lumMod val="20000"/>
                        <a:lumOff val="80000"/>
                      </a:schemeClr>
                    </a:solidFill>
                  </a:tcPr>
                </a:tc>
                <a:tc>
                  <a:txBody>
                    <a:bodyPr/>
                    <a:lstStyle/>
                    <a:p>
                      <a:pPr algn="l"/>
                      <a:endParaRPr kumimoji="1" lang="en-US" altLang="ja-JP" sz="1100" b="1" dirty="0">
                        <a:solidFill>
                          <a:schemeClr val="tx1"/>
                        </a:solidFill>
                        <a:latin typeface="メイリオ" panose="020B0604030504040204" pitchFamily="50" charset="-128"/>
                        <a:ea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28491330"/>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rgbClr val="FF0000"/>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algn="l"/>
                      <a:endParaRPr kumimoji="1" lang="en-US" altLang="ja-JP" sz="1100" b="1" dirty="0">
                        <a:solidFill>
                          <a:schemeClr val="tx1"/>
                        </a:solidFill>
                        <a:latin typeface="メイリオ" panose="020B0604030504040204" pitchFamily="50" charset="-128"/>
                        <a:ea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519546852"/>
                  </a:ext>
                </a:extLst>
              </a:tr>
              <a:tr h="5562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rgbClr val="FF0000"/>
                        </a:solidFill>
                        <a:latin typeface="メイリオ" panose="020B0604030504040204" pitchFamily="50" charset="-128"/>
                        <a:ea typeface="メイリオ" panose="020B0604030504040204" pitchFamily="50" charset="-128"/>
                      </a:endParaRPr>
                    </a:p>
                  </a:txBody>
                  <a:tcPr anchor="ct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anchor="ctr">
                    <a:solidFill>
                      <a:schemeClr val="accent2">
                        <a:lumMod val="20000"/>
                        <a:lumOff val="80000"/>
                      </a:schemeClr>
                    </a:solidFill>
                  </a:tcPr>
                </a:tc>
                <a:tc>
                  <a:txBody>
                    <a:bodyPr/>
                    <a:lstStyle/>
                    <a:p>
                      <a:pPr algn="l"/>
                      <a:endParaRPr kumimoji="1" lang="en-US" altLang="ja-JP" sz="1100" b="1" dirty="0">
                        <a:solidFill>
                          <a:schemeClr val="tx1"/>
                        </a:solidFill>
                        <a:latin typeface="メイリオ" panose="020B0604030504040204" pitchFamily="50" charset="-128"/>
                        <a:ea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2">
                        <a:lumMod val="20000"/>
                        <a:lumOff val="80000"/>
                      </a:schemeClr>
                    </a:solidFill>
                  </a:tcPr>
                </a:tc>
                <a:extLst>
                  <a:ext uri="{0D108BD9-81ED-4DB2-BD59-A6C34878D82A}">
                    <a16:rowId xmlns:a16="http://schemas.microsoft.com/office/drawing/2014/main" val="1367762062"/>
                  </a:ext>
                </a:extLst>
              </a:tr>
            </a:tbl>
          </a:graphicData>
        </a:graphic>
      </p:graphicFrame>
      <p:graphicFrame>
        <p:nvGraphicFramePr>
          <p:cNvPr id="3" name="表 3">
            <a:extLst>
              <a:ext uri="{FF2B5EF4-FFF2-40B4-BE49-F238E27FC236}">
                <a16:creationId xmlns:a16="http://schemas.microsoft.com/office/drawing/2014/main" id="{2AF9B0E6-F0F9-C682-BACF-6F76E0072459}"/>
              </a:ext>
            </a:extLst>
          </p:cNvPr>
          <p:cNvGraphicFramePr>
            <a:graphicFrameLocks noGrp="1"/>
          </p:cNvGraphicFramePr>
          <p:nvPr>
            <p:extLst>
              <p:ext uri="{D42A27DB-BD31-4B8C-83A1-F6EECF244321}">
                <p14:modId xmlns:p14="http://schemas.microsoft.com/office/powerpoint/2010/main" val="922478323"/>
              </p:ext>
            </p:extLst>
          </p:nvPr>
        </p:nvGraphicFramePr>
        <p:xfrm>
          <a:off x="7218184" y="2412224"/>
          <a:ext cx="4220914" cy="3879592"/>
        </p:xfrm>
        <a:graphic>
          <a:graphicData uri="http://schemas.openxmlformats.org/drawingml/2006/table">
            <a:tbl>
              <a:tblPr firstRow="1" bandRow="1">
                <a:tableStyleId>{5C22544A-7EE6-4342-B048-85BDC9FD1C3A}</a:tableStyleId>
              </a:tblPr>
              <a:tblGrid>
                <a:gridCol w="263654">
                  <a:extLst>
                    <a:ext uri="{9D8B030D-6E8A-4147-A177-3AD203B41FA5}">
                      <a16:colId xmlns:a16="http://schemas.microsoft.com/office/drawing/2014/main" val="1049409043"/>
                    </a:ext>
                  </a:extLst>
                </a:gridCol>
                <a:gridCol w="445097">
                  <a:extLst>
                    <a:ext uri="{9D8B030D-6E8A-4147-A177-3AD203B41FA5}">
                      <a16:colId xmlns:a16="http://schemas.microsoft.com/office/drawing/2014/main" val="2661682957"/>
                    </a:ext>
                  </a:extLst>
                </a:gridCol>
                <a:gridCol w="3512163">
                  <a:extLst>
                    <a:ext uri="{9D8B030D-6E8A-4147-A177-3AD203B41FA5}">
                      <a16:colId xmlns:a16="http://schemas.microsoft.com/office/drawing/2014/main" val="1775315355"/>
                    </a:ext>
                  </a:extLst>
                </a:gridCol>
              </a:tblGrid>
              <a:tr h="136769">
                <a:tc gridSpan="3">
                  <a:txBody>
                    <a:bodyPr/>
                    <a:lstStyle/>
                    <a:p>
                      <a:pPr>
                        <a:lnSpc>
                          <a:spcPct val="100000"/>
                        </a:lnSpc>
                      </a:pPr>
                      <a:r>
                        <a:rPr kumimoji="1" lang="en-US" altLang="ja-JP" sz="1000" b="1" dirty="0">
                          <a:latin typeface="メイリオ" panose="020B0604030504040204" pitchFamily="50" charset="-128"/>
                          <a:ea typeface="メイリオ" panose="020B0604030504040204" pitchFamily="50" charset="-128"/>
                        </a:rPr>
                        <a:t>Fun</a:t>
                      </a:r>
                      <a:r>
                        <a:rPr kumimoji="1" lang="ja-JP" altLang="en-US" sz="1000" b="1" dirty="0">
                          <a:latin typeface="メイリオ" panose="020B0604030504040204" pitchFamily="50" charset="-128"/>
                          <a:ea typeface="メイリオ" panose="020B0604030504040204" pitchFamily="50" charset="-128"/>
                        </a:rPr>
                        <a:t>（楽しい）</a:t>
                      </a:r>
                    </a:p>
                  </a:txBody>
                  <a:tcPr marL="72000" marR="72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E6451E"/>
                      </a:solidFill>
                      <a:prstDash val="solid"/>
                      <a:round/>
                      <a:headEnd type="none" w="med" len="med"/>
                      <a:tailEnd type="none" w="med" len="med"/>
                    </a:lnB>
                    <a:solidFill>
                      <a:srgbClr val="E6451E"/>
                    </a:solidFill>
                  </a:tcP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518654899"/>
                  </a:ext>
                </a:extLst>
              </a:tr>
              <a:tr h="133070">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E6451E"/>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451E"/>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F-1</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楽しい</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ー行動変容が楽しくなる要素（ゲーミフィケーション等）を含んでいるか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8806355"/>
                  </a:ext>
                </a:extLst>
              </a:tr>
              <a:tr h="133070">
                <a:tc gridSpan="3">
                  <a:txBody>
                    <a:bodyPr/>
                    <a:lstStyle/>
                    <a:p>
                      <a:pPr>
                        <a:lnSpc>
                          <a:spcPct val="100000"/>
                        </a:lnSpc>
                      </a:pPr>
                      <a:r>
                        <a:rPr kumimoji="1" lang="en-US" altLang="ja-JP" sz="1000" b="1" dirty="0">
                          <a:solidFill>
                            <a:schemeClr val="bg1"/>
                          </a:solidFill>
                          <a:latin typeface="メイリオ" panose="020B0604030504040204" pitchFamily="50" charset="-128"/>
                          <a:ea typeface="メイリオ" panose="020B0604030504040204" pitchFamily="50" charset="-128"/>
                        </a:rPr>
                        <a:t>Easy</a:t>
                      </a:r>
                      <a:r>
                        <a:rPr kumimoji="1" lang="ja-JP" altLang="en-US" sz="1000" b="1" dirty="0">
                          <a:solidFill>
                            <a:schemeClr val="bg1"/>
                          </a:solidFill>
                          <a:latin typeface="メイリオ" panose="020B0604030504040204" pitchFamily="50" charset="-128"/>
                          <a:ea typeface="メイリオ" panose="020B0604030504040204" pitchFamily="50" charset="-128"/>
                        </a:rPr>
                        <a:t>（簡単に）</a:t>
                      </a:r>
                    </a:p>
                  </a:txBody>
                  <a:tcPr marL="72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296DC"/>
                      </a:solidFill>
                      <a:prstDash val="solid"/>
                      <a:round/>
                      <a:headEnd type="none" w="med" len="med"/>
                      <a:tailEnd type="none" w="med" len="med"/>
                    </a:lnB>
                    <a:solidFill>
                      <a:srgbClr val="0296DC"/>
                    </a:solidFill>
                  </a:tcPr>
                </a:tc>
                <a:tc hMerge="1">
                  <a:txBody>
                    <a:bodyPr/>
                    <a:lstStyle/>
                    <a:p>
                      <a:pPr algn="ctr"/>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96DC"/>
                    </a:solidFill>
                  </a:tcPr>
                </a:tc>
                <a:tc hMerge="1">
                  <a:txBody>
                    <a:bodyPr/>
                    <a:lstStyle/>
                    <a:p>
                      <a:endParaRPr kumimoji="1" lang="ja-JP" altLang="en-US"/>
                    </a:p>
                  </a:txBody>
                  <a:tcPr/>
                </a:tc>
                <a:extLst>
                  <a:ext uri="{0D108BD9-81ED-4DB2-BD59-A6C34878D82A}">
                    <a16:rowId xmlns:a16="http://schemas.microsoft.com/office/drawing/2014/main" val="1298021657"/>
                  </a:ext>
                </a:extLst>
              </a:tr>
              <a:tr h="0">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296DC"/>
                      </a:solidFill>
                      <a:prstDash val="solid"/>
                      <a:round/>
                      <a:headEnd type="none" w="med" len="med"/>
                      <a:tailEnd type="none" w="med" len="med"/>
                    </a:lnT>
                    <a:lnB w="12700" cap="flat" cmpd="sng" algn="ctr">
                      <a:solidFill>
                        <a:srgbClr val="0296DC"/>
                      </a:solidFill>
                      <a:prstDash val="solid"/>
                      <a:round/>
                      <a:headEnd type="none" w="med" len="med"/>
                      <a:tailEnd type="none" w="med" len="med"/>
                    </a:lnB>
                    <a:solidFill>
                      <a:srgbClr val="0296DC"/>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E-1</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デフォルト機能の活用</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ー行動を起こしやすい、デフォルト状態になっているか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92646362"/>
                  </a:ext>
                </a:extLst>
              </a:tr>
              <a:tr h="0">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296DC"/>
                      </a:solidFill>
                      <a:prstDash val="solid"/>
                      <a:round/>
                      <a:headEnd type="none" w="med" len="med"/>
                      <a:tailEnd type="none" w="med" len="med"/>
                    </a:lnT>
                    <a:lnB w="12700" cap="flat" cmpd="sng" algn="ctr">
                      <a:solidFill>
                        <a:srgbClr val="0296DC"/>
                      </a:solidFill>
                      <a:prstDash val="solid"/>
                      <a:round/>
                      <a:headEnd type="none" w="med" len="med"/>
                      <a:tailEnd type="none" w="med" len="med"/>
                    </a:lnB>
                    <a:solidFill>
                      <a:srgbClr val="0296DC"/>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E-2</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面倒な要因の減少</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ー行動に必要な労力を極力減らしているか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8093428"/>
                  </a:ext>
                </a:extLst>
              </a:tr>
              <a:tr h="179891">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296DC"/>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96DC"/>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E-3</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メッセージの単純化</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ー動作指示は、単純で明確か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3787400"/>
                  </a:ext>
                </a:extLst>
              </a:tr>
              <a:tr h="0">
                <a:tc gridSpan="3">
                  <a:txBody>
                    <a:bodyPr/>
                    <a:lstStyle/>
                    <a:p>
                      <a:pPr>
                        <a:lnSpc>
                          <a:spcPct val="100000"/>
                        </a:lnSpc>
                      </a:pPr>
                      <a:r>
                        <a:rPr kumimoji="1" lang="en-US" altLang="ja-JP" sz="1000" b="1" dirty="0">
                          <a:solidFill>
                            <a:schemeClr val="bg1"/>
                          </a:solidFill>
                          <a:latin typeface="メイリオ" panose="020B0604030504040204" pitchFamily="50" charset="-128"/>
                          <a:ea typeface="メイリオ" panose="020B0604030504040204" pitchFamily="50" charset="-128"/>
                        </a:rPr>
                        <a:t>Attractive</a:t>
                      </a:r>
                      <a:r>
                        <a:rPr kumimoji="1" lang="ja-JP" altLang="en-US" sz="1000" b="1" dirty="0">
                          <a:solidFill>
                            <a:schemeClr val="bg1"/>
                          </a:solidFill>
                          <a:latin typeface="メイリオ" panose="020B0604030504040204" pitchFamily="50" charset="-128"/>
                          <a:ea typeface="メイリオ" panose="020B0604030504040204" pitchFamily="50" charset="-128"/>
                        </a:rPr>
                        <a:t>（印象的に）</a:t>
                      </a:r>
                    </a:p>
                  </a:txBody>
                  <a:tcPr marL="72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4E4F53"/>
                      </a:solidFill>
                      <a:prstDash val="solid"/>
                      <a:round/>
                      <a:headEnd type="none" w="med" len="med"/>
                      <a:tailEnd type="none" w="med" len="med"/>
                    </a:lnB>
                    <a:solidFill>
                      <a:srgbClr val="4E4F53"/>
                    </a:solidFill>
                  </a:tcPr>
                </a:tc>
                <a:tc hMerge="1">
                  <a:txBody>
                    <a:bodyPr/>
                    <a:lstStyle/>
                    <a:p>
                      <a:pPr algn="ctr"/>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782527496"/>
                  </a:ext>
                </a:extLst>
              </a:tr>
              <a:tr h="246888">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E4F53"/>
                      </a:solidFill>
                      <a:prstDash val="solid"/>
                      <a:round/>
                      <a:headEnd type="none" w="med" len="med"/>
                      <a:tailEnd type="none" w="med" len="med"/>
                    </a:lnT>
                    <a:lnB w="12700" cap="flat" cmpd="sng" algn="ctr">
                      <a:solidFill>
                        <a:srgbClr val="4E4F53"/>
                      </a:solidFill>
                      <a:prstDash val="solid"/>
                      <a:round/>
                      <a:headEnd type="none" w="med" len="med"/>
                      <a:tailEnd type="none" w="med" len="med"/>
                    </a:lnB>
                    <a:solidFill>
                      <a:srgbClr val="4E4F53"/>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A-1</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関心をひく</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ーデザイン良く、利益・コストを際立て、感情・人間関係に訴えているか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3335082"/>
                  </a:ext>
                </a:extLst>
              </a:tr>
              <a:tr h="219456">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E4F5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E4F53"/>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A-2</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インセンティブ設計</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ー何らかのインセンティブを検討したか（金銭、心理、目標等）</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677945"/>
                  </a:ext>
                </a:extLst>
              </a:tr>
              <a:tr h="192024">
                <a:tc gridSpan="3">
                  <a:txBody>
                    <a:bodyPr/>
                    <a:lstStyle/>
                    <a:p>
                      <a:pPr>
                        <a:lnSpc>
                          <a:spcPct val="100000"/>
                        </a:lnSpc>
                      </a:pPr>
                      <a:r>
                        <a:rPr kumimoji="1" lang="en-US" altLang="ja-JP" sz="1000" b="1" dirty="0">
                          <a:solidFill>
                            <a:schemeClr val="bg1"/>
                          </a:solidFill>
                          <a:latin typeface="メイリオ" panose="020B0604030504040204" pitchFamily="50" charset="-128"/>
                          <a:ea typeface="メイリオ" panose="020B0604030504040204" pitchFamily="50" charset="-128"/>
                        </a:rPr>
                        <a:t>Social</a:t>
                      </a:r>
                      <a:r>
                        <a:rPr kumimoji="1" lang="ja-JP" altLang="en-US" sz="1000" b="1" dirty="0">
                          <a:solidFill>
                            <a:schemeClr val="bg1"/>
                          </a:solidFill>
                          <a:latin typeface="メイリオ" panose="020B0604030504040204" pitchFamily="50" charset="-128"/>
                          <a:ea typeface="メイリオ" panose="020B0604030504040204" pitchFamily="50" charset="-128"/>
                        </a:rPr>
                        <a:t>（社会的に）</a:t>
                      </a:r>
                    </a:p>
                  </a:txBody>
                  <a:tcPr marL="72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296DC"/>
                      </a:solidFill>
                      <a:prstDash val="solid"/>
                      <a:round/>
                      <a:headEnd type="none" w="med" len="med"/>
                      <a:tailEnd type="none" w="med" len="med"/>
                    </a:lnB>
                    <a:solidFill>
                      <a:srgbClr val="0296DC"/>
                    </a:solidFill>
                  </a:tcPr>
                </a:tc>
                <a:tc hMerge="1">
                  <a:txBody>
                    <a:bodyPr/>
                    <a:lstStyle/>
                    <a:p>
                      <a:pPr algn="ctr"/>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417764144"/>
                  </a:ext>
                </a:extLst>
              </a:tr>
              <a:tr h="164592">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296DC"/>
                      </a:solidFill>
                      <a:prstDash val="solid"/>
                      <a:round/>
                      <a:headEnd type="none" w="med" len="med"/>
                      <a:tailEnd type="none" w="med" len="med"/>
                    </a:lnT>
                    <a:lnB w="12700" cap="flat" cmpd="sng" algn="ctr">
                      <a:solidFill>
                        <a:srgbClr val="0296DC"/>
                      </a:solidFill>
                      <a:prstDash val="solid"/>
                      <a:round/>
                      <a:headEnd type="none" w="med" len="med"/>
                      <a:tailEnd type="none" w="med" len="med"/>
                    </a:lnB>
                    <a:solidFill>
                      <a:srgbClr val="0296DC"/>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S-1</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社会的規範の提示</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ー社会的規範（価値観、行動、期待等）に訴えかけているか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529663"/>
                  </a:ext>
                </a:extLst>
              </a:tr>
              <a:tr h="137160">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296DC"/>
                      </a:solidFill>
                      <a:prstDash val="solid"/>
                      <a:round/>
                      <a:headEnd type="none" w="med" len="med"/>
                      <a:tailEnd type="none" w="med" len="med"/>
                    </a:lnT>
                    <a:lnB w="12700" cap="flat" cmpd="sng" algn="ctr">
                      <a:solidFill>
                        <a:srgbClr val="0296DC"/>
                      </a:solidFill>
                      <a:prstDash val="solid"/>
                      <a:round/>
                      <a:headEnd type="none" w="med" len="med"/>
                      <a:tailEnd type="none" w="med" len="med"/>
                    </a:lnB>
                    <a:solidFill>
                      <a:srgbClr val="0296DC"/>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S-2</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ネットワークの力の活用</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ー個人だけでなく、ネットワークへの介入も検討したか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9842010"/>
                  </a:ext>
                </a:extLst>
              </a:tr>
              <a:tr h="0">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296DC"/>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96DC"/>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S-3</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周囲へ公言させる</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ー公言できるような仕組みを検討したか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9879542"/>
                  </a:ext>
                </a:extLst>
              </a:tr>
              <a:tr h="0">
                <a:tc gridSpan="3">
                  <a:txBody>
                    <a:bodyPr/>
                    <a:lstStyle/>
                    <a:p>
                      <a:pPr>
                        <a:lnSpc>
                          <a:spcPct val="100000"/>
                        </a:lnSpc>
                      </a:pPr>
                      <a:r>
                        <a:rPr kumimoji="1" lang="en-US" altLang="ja-JP" sz="1000" b="1" dirty="0">
                          <a:solidFill>
                            <a:schemeClr val="bg1"/>
                          </a:solidFill>
                          <a:latin typeface="メイリオ" panose="020B0604030504040204" pitchFamily="50" charset="-128"/>
                          <a:ea typeface="メイリオ" panose="020B0604030504040204" pitchFamily="50" charset="-128"/>
                        </a:rPr>
                        <a:t>Timely</a:t>
                      </a:r>
                      <a:r>
                        <a:rPr kumimoji="1" lang="ja-JP" altLang="en-US" sz="1000" b="1" dirty="0">
                          <a:solidFill>
                            <a:schemeClr val="bg1"/>
                          </a:solidFill>
                          <a:latin typeface="メイリオ" panose="020B0604030504040204" pitchFamily="50" charset="-128"/>
                          <a:ea typeface="メイリオ" panose="020B0604030504040204" pitchFamily="50" charset="-128"/>
                        </a:rPr>
                        <a:t>（タイムリーに）</a:t>
                      </a:r>
                    </a:p>
                  </a:txBody>
                  <a:tcPr marL="72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4E4F53"/>
                      </a:solidFill>
                      <a:prstDash val="solid"/>
                      <a:round/>
                      <a:headEnd type="none" w="med" len="med"/>
                      <a:tailEnd type="none" w="med" len="med"/>
                    </a:lnB>
                    <a:solidFill>
                      <a:srgbClr val="4E4F53"/>
                    </a:solidFill>
                  </a:tcPr>
                </a:tc>
                <a:tc hMerge="1">
                  <a:txBody>
                    <a:bodyPr/>
                    <a:lstStyle/>
                    <a:p>
                      <a:pPr algn="ctr"/>
                      <a:endParaRPr kumimoji="1" lang="ja-JP" altLang="en-US" sz="12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E4F53"/>
                    </a:solidFill>
                  </a:tcPr>
                </a:tc>
                <a:tc hMerge="1">
                  <a:txBody>
                    <a:bodyPr/>
                    <a:lstStyle/>
                    <a:p>
                      <a:endParaRPr kumimoji="1" lang="ja-JP" altLang="en-US"/>
                    </a:p>
                  </a:txBody>
                  <a:tcPr/>
                </a:tc>
                <a:extLst>
                  <a:ext uri="{0D108BD9-81ED-4DB2-BD59-A6C34878D82A}">
                    <a16:rowId xmlns:a16="http://schemas.microsoft.com/office/drawing/2014/main" val="963036741"/>
                  </a:ext>
                </a:extLst>
              </a:tr>
              <a:tr h="137160">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E4F53"/>
                      </a:solidFill>
                      <a:prstDash val="solid"/>
                      <a:round/>
                      <a:headEnd type="none" w="med" len="med"/>
                      <a:tailEnd type="none" w="med" len="med"/>
                    </a:lnT>
                    <a:lnB w="12700" cap="flat" cmpd="sng" algn="ctr">
                      <a:solidFill>
                        <a:srgbClr val="4E4F53"/>
                      </a:solidFill>
                      <a:prstDash val="solid"/>
                      <a:round/>
                      <a:headEnd type="none" w="med" len="med"/>
                      <a:tailEnd type="none" w="med" len="med"/>
                    </a:lnB>
                    <a:solidFill>
                      <a:srgbClr val="4E4F53"/>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T-1</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介入のタイミング</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ーライフイベントや条件・状況が行動に与えるタイミングを検討したか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83149247"/>
                  </a:ext>
                </a:extLst>
              </a:tr>
              <a:tr h="137160">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E4F53"/>
                      </a:solidFill>
                      <a:prstDash val="solid"/>
                      <a:round/>
                      <a:headEnd type="none" w="med" len="med"/>
                      <a:tailEnd type="none" w="med" len="med"/>
                    </a:lnT>
                    <a:lnB w="12700" cap="flat" cmpd="sng" algn="ctr">
                      <a:solidFill>
                        <a:srgbClr val="4E4F53"/>
                      </a:solidFill>
                      <a:prstDash val="solid"/>
                      <a:round/>
                      <a:headEnd type="none" w="med" len="med"/>
                      <a:tailEnd type="none" w="med" len="med"/>
                    </a:lnB>
                    <a:solidFill>
                      <a:srgbClr val="4E4F53"/>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T-2</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現在バイアスを考慮</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ー直ぐに結果のみえる費用・便益に影響されやすい習性を考慮したか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4031994"/>
                  </a:ext>
                </a:extLst>
              </a:tr>
              <a:tr h="0">
                <a:tc>
                  <a:txBody>
                    <a:bodyPr/>
                    <a:lstStyle/>
                    <a:p>
                      <a:pPr>
                        <a:lnSpc>
                          <a:spcPts val="800"/>
                        </a:lnSpc>
                      </a:pPr>
                      <a:endParaRPr kumimoji="1" lang="ja-JP" altLang="en-US" sz="800" b="1"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E4F5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E4F53"/>
                    </a:solidFill>
                  </a:tcPr>
                </a:tc>
                <a:tc>
                  <a:txBody>
                    <a:bodyPr/>
                    <a:lstStyle/>
                    <a:p>
                      <a:pPr algn="ctr">
                        <a:lnSpc>
                          <a:spcPts val="800"/>
                        </a:lnSpc>
                      </a:pPr>
                      <a:r>
                        <a:rPr kumimoji="1" lang="en-US" altLang="ja-JP" sz="800" b="1" dirty="0">
                          <a:latin typeface="メイリオ" panose="020B0604030504040204" pitchFamily="50" charset="-128"/>
                          <a:ea typeface="メイリオ" panose="020B0604030504040204" pitchFamily="50" charset="-128"/>
                        </a:rPr>
                        <a:t>T-3</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ja-JP" altLang="en-US" sz="800" b="1" dirty="0">
                          <a:latin typeface="メイリオ" panose="020B0604030504040204" pitchFamily="50" charset="-128"/>
                          <a:ea typeface="メイリオ" panose="020B0604030504040204" pitchFamily="50" charset="-128"/>
                        </a:rPr>
                        <a:t>対処方針を事前に計画</a:t>
                      </a:r>
                      <a:endParaRPr kumimoji="1" lang="en-US" altLang="ja-JP" sz="800" b="1" dirty="0">
                        <a:latin typeface="メイリオ" panose="020B0604030504040204" pitchFamily="50" charset="-128"/>
                        <a:ea typeface="メイリオ" panose="020B0604030504040204" pitchFamily="50" charset="-128"/>
                      </a:endParaRPr>
                    </a:p>
                    <a:p>
                      <a:pPr>
                        <a:lnSpc>
                          <a:spcPts val="800"/>
                        </a:lnSpc>
                      </a:pPr>
                      <a:r>
                        <a:rPr kumimoji="1" lang="ja-JP" altLang="en-US" sz="800" b="0" dirty="0">
                          <a:latin typeface="メイリオ" panose="020B0604030504040204" pitchFamily="50" charset="-128"/>
                          <a:ea typeface="メイリオ" panose="020B0604030504040204" pitchFamily="50" charset="-128"/>
                        </a:rPr>
                        <a:t>ー特定のイベントに直面した際の対応方針を計画するよう促したか</a:t>
                      </a:r>
                      <a:endParaRPr kumimoji="1" lang="ja-JP" altLang="en-US" sz="800" b="1" dirty="0">
                        <a:latin typeface="メイリオ" panose="020B0604030504040204" pitchFamily="50" charset="-128"/>
                        <a:ea typeface="メイリオ" panose="020B0604030504040204" pitchFamily="50" charset="-128"/>
                      </a:endParaRPr>
                    </a:p>
                  </a:txBody>
                  <a:tcPr marL="36000" marR="36000"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216328"/>
                  </a:ext>
                </a:extLst>
              </a:tr>
            </a:tbl>
          </a:graphicData>
        </a:graphic>
      </p:graphicFrame>
      <p:sp>
        <p:nvSpPr>
          <p:cNvPr id="18" name="テキスト ボックス 17">
            <a:extLst>
              <a:ext uri="{FF2B5EF4-FFF2-40B4-BE49-F238E27FC236}">
                <a16:creationId xmlns:a16="http://schemas.microsoft.com/office/drawing/2014/main" id="{2018528A-229B-7378-6403-AE7DAA3306FB}"/>
              </a:ext>
            </a:extLst>
          </p:cNvPr>
          <p:cNvSpPr txBox="1"/>
          <p:nvPr/>
        </p:nvSpPr>
        <p:spPr>
          <a:xfrm>
            <a:off x="7150870" y="2114810"/>
            <a:ext cx="4301996" cy="338554"/>
          </a:xfrm>
          <a:prstGeom prst="rect">
            <a:avLst/>
          </a:prstGeom>
          <a:noFill/>
        </p:spPr>
        <p:txBody>
          <a:bodyPr wrap="square" rtlCol="0">
            <a:spAutoFit/>
          </a:bodyPr>
          <a:lstStyle/>
          <a:p>
            <a:r>
              <a:rPr lang="en-US" altLang="ja-JP" sz="1600" b="1" dirty="0">
                <a:latin typeface="メイリオ" panose="020B0604030504040204" pitchFamily="50" charset="-128"/>
                <a:ea typeface="メイリオ" panose="020B0604030504040204" pitchFamily="50" charset="-128"/>
              </a:rPr>
              <a:t>FEAST</a:t>
            </a:r>
            <a:r>
              <a:rPr lang="ja-JP" altLang="en-US" sz="1600" b="1" dirty="0">
                <a:latin typeface="メイリオ" panose="020B0604030504040204" pitchFamily="50" charset="-128"/>
                <a:ea typeface="メイリオ" panose="020B0604030504040204" pitchFamily="50" charset="-128"/>
              </a:rPr>
              <a:t>チェックリスト</a:t>
            </a:r>
            <a:endParaRPr lang="en-US" altLang="ja-JP" sz="1600" b="1" dirty="0">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41C0E5D2-C434-9F50-9E43-8A76CBE3D4AA}"/>
              </a:ext>
            </a:extLst>
          </p:cNvPr>
          <p:cNvSpPr txBox="1"/>
          <p:nvPr/>
        </p:nvSpPr>
        <p:spPr>
          <a:xfrm>
            <a:off x="124258" y="1768391"/>
            <a:ext cx="11845001" cy="584775"/>
          </a:xfrm>
          <a:prstGeom prst="rect">
            <a:avLst/>
          </a:prstGeom>
          <a:noFill/>
        </p:spPr>
        <p:txBody>
          <a:bodyPr wrap="square" rtlCol="0">
            <a:spAutoFit/>
          </a:bodyPr>
          <a:lstStyle/>
          <a:p>
            <a:endParaRPr kumimoji="1" lang="en-US" altLang="ja-JP" sz="400" dirty="0">
              <a:solidFill>
                <a:schemeClr val="bg1">
                  <a:lumMod val="50000"/>
                </a:schemeClr>
              </a:solidFill>
              <a:latin typeface="メイリオ" panose="020B0604030504040204" pitchFamily="50" charset="-128"/>
              <a:ea typeface="メイリオ" panose="020B0604030504040204" pitchFamily="50" charset="-128"/>
            </a:endParaRPr>
          </a:p>
          <a:p>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　★優先度が高い「阻害要因」や「促進要因」について、それぞれ「</a:t>
            </a:r>
            <a:r>
              <a:rPr kumimoji="1" lang="en-US" altLang="ja-JP" sz="1400" dirty="0">
                <a:solidFill>
                  <a:schemeClr val="bg1">
                    <a:lumMod val="50000"/>
                  </a:schemeClr>
                </a:solidFill>
                <a:latin typeface="メイリオ" panose="020B0604030504040204" pitchFamily="50" charset="-128"/>
                <a:ea typeface="メイリオ" panose="020B0604030504040204" pitchFamily="50" charset="-128"/>
              </a:rPr>
              <a:t>FEAST</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」のチェックリストからどれが使えそうか（＝ナッジの介入案）を</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400" dirty="0">
                <a:solidFill>
                  <a:schemeClr val="bg1">
                    <a:lumMod val="50000"/>
                  </a:schemeClr>
                </a:solidFill>
                <a:latin typeface="メイリオ" panose="020B0604030504040204" pitchFamily="50" charset="-128"/>
                <a:ea typeface="メイリオ" panose="020B0604030504040204" pitchFamily="50" charset="-128"/>
              </a:rPr>
              <a:t>　　</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整理してみましょう。</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AF107929-84BE-036F-7B39-F31766021C70}"/>
              </a:ext>
            </a:extLst>
          </p:cNvPr>
          <p:cNvSpPr txBox="1"/>
          <p:nvPr/>
        </p:nvSpPr>
        <p:spPr>
          <a:xfrm>
            <a:off x="0" y="4005"/>
            <a:ext cx="12192000" cy="307777"/>
          </a:xfrm>
          <a:prstGeom prst="rect">
            <a:avLst/>
          </a:prstGeom>
          <a:noFill/>
        </p:spPr>
        <p:txBody>
          <a:bodyPr wrap="square" rtlCol="0">
            <a:spAutoFit/>
          </a:bodyPr>
          <a:lstStyle/>
          <a:p>
            <a:pPr algn="r"/>
            <a:r>
              <a:rPr kumimoji="1" lang="ja-JP" altLang="en-US" sz="1400" b="1" dirty="0">
                <a:solidFill>
                  <a:schemeClr val="bg1">
                    <a:lumMod val="50000"/>
                  </a:schemeClr>
                </a:solidFill>
                <a:latin typeface="メイリオ" panose="020B0604030504040204" pitchFamily="50" charset="-128"/>
                <a:ea typeface="メイリオ" panose="020B0604030504040204" pitchFamily="50" charset="-128"/>
              </a:rPr>
              <a:t>　ナッジ検討プロセスモデル</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v</a:t>
            </a:r>
            <a:r>
              <a:rPr kumimoji="1" lang="en-US" altLang="ja-JP" sz="800" b="1" dirty="0">
                <a:solidFill>
                  <a:schemeClr val="bg1">
                    <a:lumMod val="50000"/>
                  </a:schemeClr>
                </a:solidFill>
                <a:latin typeface="メイリオ" panose="020B0604030504040204" pitchFamily="50" charset="-128"/>
                <a:ea typeface="メイリオ" panose="020B0604030504040204" pitchFamily="50" charset="-128"/>
              </a:rPr>
              <a:t>er.2.0</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endParaRPr kumimoji="1" lang="ja-JP" altLang="en-US" sz="1400" b="1" dirty="0">
              <a:solidFill>
                <a:schemeClr val="bg1">
                  <a:lumMod val="50000"/>
                </a:schemeClr>
              </a:solidFill>
              <a:latin typeface="メイリオ" panose="020B0604030504040204" pitchFamily="50" charset="-128"/>
              <a:ea typeface="メイリオ" panose="020B0604030504040204" pitchFamily="50" charset="-128"/>
            </a:endParaRPr>
          </a:p>
        </p:txBody>
      </p:sp>
      <p:grpSp>
        <p:nvGrpSpPr>
          <p:cNvPr id="2" name="グループ化 1">
            <a:extLst>
              <a:ext uri="{FF2B5EF4-FFF2-40B4-BE49-F238E27FC236}">
                <a16:creationId xmlns:a16="http://schemas.microsoft.com/office/drawing/2014/main" id="{F9374AD6-6FEE-C1D1-D72C-340EBD728321}"/>
              </a:ext>
            </a:extLst>
          </p:cNvPr>
          <p:cNvGrpSpPr/>
          <p:nvPr/>
        </p:nvGrpSpPr>
        <p:grpSpPr>
          <a:xfrm>
            <a:off x="-157319" y="6573907"/>
            <a:ext cx="11856043" cy="266989"/>
            <a:chOff x="-157319" y="6573907"/>
            <a:chExt cx="11856043" cy="266989"/>
          </a:xfrm>
        </p:grpSpPr>
        <p:sp>
          <p:nvSpPr>
            <p:cNvPr id="4" name="テキスト ボックス 3">
              <a:extLst>
                <a:ext uri="{FF2B5EF4-FFF2-40B4-BE49-F238E27FC236}">
                  <a16:creationId xmlns:a16="http://schemas.microsoft.com/office/drawing/2014/main" id="{800DDA5F-3418-5376-6C2E-B81D549EE9C0}"/>
                </a:ext>
              </a:extLst>
            </p:cNvPr>
            <p:cNvSpPr txBox="1"/>
            <p:nvPr/>
          </p:nvSpPr>
          <p:spPr>
            <a:xfrm>
              <a:off x="-157319" y="6594675"/>
              <a:ext cx="11671497" cy="246221"/>
            </a:xfrm>
            <a:prstGeom prst="rect">
              <a:avLst/>
            </a:prstGeom>
            <a:noFill/>
          </p:spPr>
          <p:txBody>
            <a:bodyPr wrap="square" rtlCol="0" anchor="b">
              <a:spAutoFit/>
            </a:bodyPr>
            <a:lstStyle/>
            <a:p>
              <a:pPr algn="r" hangingPunct="0"/>
              <a:r>
                <a:rPr lang="en-US" altLang="ja-JP" sz="1000" b="1" dirty="0">
                  <a:solidFill>
                    <a:schemeClr val="bg1">
                      <a:lumMod val="50000"/>
                    </a:schemeClr>
                  </a:solidFill>
                  <a:latin typeface="メイリオ" panose="020B0604030504040204" pitchFamily="50" charset="-128"/>
                  <a:ea typeface="メイリオ" panose="020B0604030504040204" pitchFamily="50" charset="-128"/>
                </a:rPr>
                <a:t>© </a:t>
              </a:r>
              <a:r>
                <a:rPr lang="ja-JP" altLang="en-US" sz="1000" b="1" dirty="0">
                  <a:solidFill>
                    <a:schemeClr val="bg1">
                      <a:lumMod val="50000"/>
                    </a:schemeClr>
                  </a:solidFill>
                  <a:latin typeface="メイリオ" panose="020B0604030504040204" pitchFamily="50" charset="-128"/>
                  <a:ea typeface="メイリオ" panose="020B0604030504040204" pitchFamily="50" charset="-128"/>
                </a:rPr>
                <a:t>福井市ナッジ・ユニット</a:t>
              </a:r>
              <a:endParaRPr kumimoji="1" lang="ja-JP" altLang="en-US" sz="1000" b="1"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33" name="図 32">
              <a:extLst>
                <a:ext uri="{FF2B5EF4-FFF2-40B4-BE49-F238E27FC236}">
                  <a16:creationId xmlns:a16="http://schemas.microsoft.com/office/drawing/2014/main" id="{A44290FD-3227-3477-3B0A-4DF8F1D92CC9}"/>
                </a:ext>
              </a:extLst>
            </p:cNvPr>
            <p:cNvPicPr>
              <a:picLocks noChangeAspect="1"/>
            </p:cNvPicPr>
            <p:nvPr/>
          </p:nvPicPr>
          <p:blipFill>
            <a:blip r:embed="rId2"/>
            <a:stretch>
              <a:fillRect/>
            </a:stretch>
          </p:blipFill>
          <p:spPr>
            <a:xfrm>
              <a:off x="11439098" y="6573907"/>
              <a:ext cx="259626" cy="259846"/>
            </a:xfrm>
            <a:prstGeom prst="rect">
              <a:avLst/>
            </a:prstGeom>
          </p:spPr>
        </p:pic>
      </p:grpSp>
    </p:spTree>
    <p:extLst>
      <p:ext uri="{BB962C8B-B14F-4D97-AF65-F5344CB8AC3E}">
        <p14:creationId xmlns:p14="http://schemas.microsoft.com/office/powerpoint/2010/main" val="938441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グループ化 25">
            <a:extLst>
              <a:ext uri="{FF2B5EF4-FFF2-40B4-BE49-F238E27FC236}">
                <a16:creationId xmlns:a16="http://schemas.microsoft.com/office/drawing/2014/main" id="{5523484D-EC47-26D9-7275-DC17EEC6E6BB}"/>
              </a:ext>
            </a:extLst>
          </p:cNvPr>
          <p:cNvGrpSpPr/>
          <p:nvPr/>
        </p:nvGrpSpPr>
        <p:grpSpPr>
          <a:xfrm>
            <a:off x="196948" y="267175"/>
            <a:ext cx="11772312" cy="1077858"/>
            <a:chOff x="196948" y="1310714"/>
            <a:chExt cx="11772312" cy="1077858"/>
          </a:xfrm>
        </p:grpSpPr>
        <p:grpSp>
          <p:nvGrpSpPr>
            <p:cNvPr id="17" name="グループ化 16">
              <a:extLst>
                <a:ext uri="{FF2B5EF4-FFF2-40B4-BE49-F238E27FC236}">
                  <a16:creationId xmlns:a16="http://schemas.microsoft.com/office/drawing/2014/main" id="{A0AB8BFE-E548-6C9D-5750-DCD871DC1134}"/>
                </a:ext>
              </a:extLst>
            </p:cNvPr>
            <p:cNvGrpSpPr/>
            <p:nvPr/>
          </p:nvGrpSpPr>
          <p:grpSpPr>
            <a:xfrm>
              <a:off x="196948" y="1602678"/>
              <a:ext cx="11772312" cy="785894"/>
              <a:chOff x="844062" y="1222850"/>
              <a:chExt cx="11125198" cy="785894"/>
            </a:xfrm>
          </p:grpSpPr>
          <p:grpSp>
            <p:nvGrpSpPr>
              <p:cNvPr id="9" name="グループ化 8">
                <a:extLst>
                  <a:ext uri="{FF2B5EF4-FFF2-40B4-BE49-F238E27FC236}">
                    <a16:creationId xmlns:a16="http://schemas.microsoft.com/office/drawing/2014/main" id="{C0E8A4EA-DE83-5B3F-9F79-9B4D66201553}"/>
                  </a:ext>
                </a:extLst>
              </p:cNvPr>
              <p:cNvGrpSpPr/>
              <p:nvPr/>
            </p:nvGrpSpPr>
            <p:grpSpPr>
              <a:xfrm>
                <a:off x="844062" y="1222850"/>
                <a:ext cx="3176949" cy="785889"/>
                <a:chOff x="844062" y="1222850"/>
                <a:chExt cx="3176949" cy="785889"/>
              </a:xfrm>
            </p:grpSpPr>
            <p:sp>
              <p:nvSpPr>
                <p:cNvPr id="7" name="矢印: 五方向 6">
                  <a:extLst>
                    <a:ext uri="{FF2B5EF4-FFF2-40B4-BE49-F238E27FC236}">
                      <a16:creationId xmlns:a16="http://schemas.microsoft.com/office/drawing/2014/main" id="{F7A5A52F-185B-7738-86A0-6322F835B6B5}"/>
                    </a:ext>
                  </a:extLst>
                </p:cNvPr>
                <p:cNvSpPr/>
                <p:nvPr/>
              </p:nvSpPr>
              <p:spPr>
                <a:xfrm>
                  <a:off x="844062" y="1222850"/>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目的の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明確化</a:t>
                  </a:r>
                </a:p>
              </p:txBody>
            </p:sp>
            <p:sp>
              <p:nvSpPr>
                <p:cNvPr id="8" name="矢印: 五方向 7">
                  <a:extLst>
                    <a:ext uri="{FF2B5EF4-FFF2-40B4-BE49-F238E27FC236}">
                      <a16:creationId xmlns:a16="http://schemas.microsoft.com/office/drawing/2014/main" id="{1CB18EED-F49F-665B-3890-33B11EEE6287}"/>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ペルソナ</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a:t>
                  </a:r>
                  <a:r>
                    <a:rPr lang="ja-JP" altLang="en-US" b="1" dirty="0">
                      <a:solidFill>
                        <a:schemeClr val="bg1"/>
                      </a:solidFill>
                      <a:latin typeface="メイリオ" panose="020B0604030504040204" pitchFamily="50" charset="-128"/>
                      <a:ea typeface="メイリオ" panose="020B0604030504040204" pitchFamily="50" charset="-128"/>
                    </a:rPr>
                    <a:t>設定</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grpSp>
          <p:grpSp>
            <p:nvGrpSpPr>
              <p:cNvPr id="10" name="グループ化 9">
                <a:extLst>
                  <a:ext uri="{FF2B5EF4-FFF2-40B4-BE49-F238E27FC236}">
                    <a16:creationId xmlns:a16="http://schemas.microsoft.com/office/drawing/2014/main" id="{1386CAC1-75BD-33BF-213C-6299F575E586}"/>
                  </a:ext>
                </a:extLst>
              </p:cNvPr>
              <p:cNvGrpSpPr/>
              <p:nvPr/>
            </p:nvGrpSpPr>
            <p:grpSpPr>
              <a:xfrm>
                <a:off x="4021016" y="1232668"/>
                <a:ext cx="3176949" cy="776071"/>
                <a:chOff x="844062" y="1235016"/>
                <a:chExt cx="3176949" cy="776071"/>
              </a:xfrm>
            </p:grpSpPr>
            <p:sp>
              <p:nvSpPr>
                <p:cNvPr id="11" name="矢印: 五方向 10">
                  <a:extLst>
                    <a:ext uri="{FF2B5EF4-FFF2-40B4-BE49-F238E27FC236}">
                      <a16:creationId xmlns:a16="http://schemas.microsoft.com/office/drawing/2014/main" id="{61BB4AF6-8B81-2008-5AFD-98AE46C9AC73}"/>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行動プロセスマップの作成</a:t>
                  </a:r>
                </a:p>
              </p:txBody>
            </p:sp>
            <p:sp>
              <p:nvSpPr>
                <p:cNvPr id="12" name="矢印: 五方向 11">
                  <a:extLst>
                    <a:ext uri="{FF2B5EF4-FFF2-40B4-BE49-F238E27FC236}">
                      <a16:creationId xmlns:a16="http://schemas.microsoft.com/office/drawing/2014/main" id="{BB91CAC7-2081-BE7B-9EAA-E3BA911D4C28}"/>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優先順位</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の選定</a:t>
                  </a:r>
                </a:p>
              </p:txBody>
            </p:sp>
          </p:grpSp>
          <p:grpSp>
            <p:nvGrpSpPr>
              <p:cNvPr id="13" name="グループ化 12">
                <a:extLst>
                  <a:ext uri="{FF2B5EF4-FFF2-40B4-BE49-F238E27FC236}">
                    <a16:creationId xmlns:a16="http://schemas.microsoft.com/office/drawing/2014/main" id="{A838B59C-8C76-BA58-B7BC-0544B94171F5}"/>
                  </a:ext>
                </a:extLst>
              </p:cNvPr>
              <p:cNvGrpSpPr/>
              <p:nvPr/>
            </p:nvGrpSpPr>
            <p:grpSpPr>
              <a:xfrm>
                <a:off x="7197970" y="1230324"/>
                <a:ext cx="3191017" cy="776071"/>
                <a:chOff x="844062" y="1235016"/>
                <a:chExt cx="3191017" cy="776071"/>
              </a:xfrm>
            </p:grpSpPr>
            <p:sp>
              <p:nvSpPr>
                <p:cNvPr id="14" name="矢印: 五方向 13">
                  <a:extLst>
                    <a:ext uri="{FF2B5EF4-FFF2-40B4-BE49-F238E27FC236}">
                      <a16:creationId xmlns:a16="http://schemas.microsoft.com/office/drawing/2014/main" id="{047D518F-E873-B2A9-1E64-86A317FBDC3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介入案</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の検討</a:t>
                  </a:r>
                </a:p>
              </p:txBody>
            </p:sp>
            <p:sp>
              <p:nvSpPr>
                <p:cNvPr id="15" name="矢印: 五方向 14">
                  <a:extLst>
                    <a:ext uri="{FF2B5EF4-FFF2-40B4-BE49-F238E27FC236}">
                      <a16:creationId xmlns:a16="http://schemas.microsoft.com/office/drawing/2014/main" id="{9FD81B62-59C0-549E-107A-6007A2EC9539}"/>
                    </a:ext>
                  </a:extLst>
                </p:cNvPr>
                <p:cNvSpPr/>
                <p:nvPr/>
              </p:nvSpPr>
              <p:spPr>
                <a:xfrm>
                  <a:off x="2445430" y="1235016"/>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介入策の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詳細設計</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6" name="矢印: 五方向 15">
                <a:extLst>
                  <a:ext uri="{FF2B5EF4-FFF2-40B4-BE49-F238E27FC236}">
                    <a16:creationId xmlns:a16="http://schemas.microsoft.com/office/drawing/2014/main" id="{96C15621-EFB4-53D5-7C29-11326244DEE9}"/>
                  </a:ext>
                </a:extLst>
              </p:cNvPr>
              <p:cNvSpPr/>
              <p:nvPr/>
            </p:nvSpPr>
            <p:spPr>
              <a:xfrm>
                <a:off x="10379611" y="1235021"/>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効果検証</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手法の検討</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9" name="テキスト ボックス 18">
              <a:extLst>
                <a:ext uri="{FF2B5EF4-FFF2-40B4-BE49-F238E27FC236}">
                  <a16:creationId xmlns:a16="http://schemas.microsoft.com/office/drawing/2014/main" id="{6EAC4479-EBC3-D6F1-6C0C-77740E535C1D}"/>
                </a:ext>
              </a:extLst>
            </p:cNvPr>
            <p:cNvSpPr txBox="1"/>
            <p:nvPr/>
          </p:nvSpPr>
          <p:spPr>
            <a:xfrm>
              <a:off x="204384" y="1310714"/>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STEP1</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0" name="テキスト ボックス 19">
              <a:extLst>
                <a:ext uri="{FF2B5EF4-FFF2-40B4-BE49-F238E27FC236}">
                  <a16:creationId xmlns:a16="http://schemas.microsoft.com/office/drawing/2014/main" id="{C2EB7951-FD5F-5B50-7520-E2907D8DA084}"/>
                </a:ext>
              </a:extLst>
            </p:cNvPr>
            <p:cNvSpPr txBox="1"/>
            <p:nvPr/>
          </p:nvSpPr>
          <p:spPr>
            <a:xfrm>
              <a:off x="1884979" y="132009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a:t>
              </a:r>
              <a:r>
                <a:rPr lang="en-US" altLang="ja-JP" sz="2000" b="1" dirty="0">
                  <a:solidFill>
                    <a:srgbClr val="E6451E">
                      <a:alpha val="20000"/>
                    </a:srgbClr>
                  </a:solidFill>
                  <a:latin typeface="メイリオ" panose="020B0604030504040204" pitchFamily="50" charset="-128"/>
                  <a:ea typeface="メイリオ" panose="020B0604030504040204" pitchFamily="50" charset="-128"/>
                </a:rPr>
                <a:t>2</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1" name="テキスト ボックス 20">
              <a:extLst>
                <a:ext uri="{FF2B5EF4-FFF2-40B4-BE49-F238E27FC236}">
                  <a16:creationId xmlns:a16="http://schemas.microsoft.com/office/drawing/2014/main" id="{E9EFEDA4-56FF-02E0-3797-16D66C7D6C89}"/>
                </a:ext>
              </a:extLst>
            </p:cNvPr>
            <p:cNvSpPr txBox="1"/>
            <p:nvPr/>
          </p:nvSpPr>
          <p:spPr>
            <a:xfrm>
              <a:off x="3570761" y="131774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STEP3</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2" name="テキスト ボックス 21">
              <a:extLst>
                <a:ext uri="{FF2B5EF4-FFF2-40B4-BE49-F238E27FC236}">
                  <a16:creationId xmlns:a16="http://schemas.microsoft.com/office/drawing/2014/main" id="{A439A8C3-47B3-B133-C465-72F792891232}"/>
                </a:ext>
              </a:extLst>
            </p:cNvPr>
            <p:cNvSpPr txBox="1"/>
            <p:nvPr/>
          </p:nvSpPr>
          <p:spPr>
            <a:xfrm>
              <a:off x="5242473" y="1315403"/>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STEP4</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3" name="テキスト ボックス 22">
              <a:extLst>
                <a:ext uri="{FF2B5EF4-FFF2-40B4-BE49-F238E27FC236}">
                  <a16:creationId xmlns:a16="http://schemas.microsoft.com/office/drawing/2014/main" id="{406CF6A4-1431-6D33-3F4E-433B51DCEF7A}"/>
                </a:ext>
              </a:extLst>
            </p:cNvPr>
            <p:cNvSpPr txBox="1"/>
            <p:nvPr/>
          </p:nvSpPr>
          <p:spPr>
            <a:xfrm>
              <a:off x="6942320" y="1313057"/>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STEP5</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4" name="テキスト ボックス 23">
              <a:extLst>
                <a:ext uri="{FF2B5EF4-FFF2-40B4-BE49-F238E27FC236}">
                  <a16:creationId xmlns:a16="http://schemas.microsoft.com/office/drawing/2014/main" id="{35DE8F70-1D14-2386-7605-A97CD434307A}"/>
                </a:ext>
              </a:extLst>
            </p:cNvPr>
            <p:cNvSpPr txBox="1"/>
            <p:nvPr/>
          </p:nvSpPr>
          <p:spPr>
            <a:xfrm>
              <a:off x="8628099" y="1324781"/>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STEP6</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sp>
          <p:nvSpPr>
            <p:cNvPr id="25" name="テキスト ボックス 24">
              <a:extLst>
                <a:ext uri="{FF2B5EF4-FFF2-40B4-BE49-F238E27FC236}">
                  <a16:creationId xmlns:a16="http://schemas.microsoft.com/office/drawing/2014/main" id="{C3BD2CF2-59E2-2F01-9419-8DA68AB237A6}"/>
                </a:ext>
              </a:extLst>
            </p:cNvPr>
            <p:cNvSpPr txBox="1"/>
            <p:nvPr/>
          </p:nvSpPr>
          <p:spPr>
            <a:xfrm>
              <a:off x="10299812" y="1322435"/>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STEP7</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grpSp>
      <p:sp>
        <p:nvSpPr>
          <p:cNvPr id="52" name="テキスト ボックス 51">
            <a:extLst>
              <a:ext uri="{FF2B5EF4-FFF2-40B4-BE49-F238E27FC236}">
                <a16:creationId xmlns:a16="http://schemas.microsoft.com/office/drawing/2014/main" id="{8759041B-58C4-37DF-07D6-D4BCDF63C6D1}"/>
              </a:ext>
            </a:extLst>
          </p:cNvPr>
          <p:cNvSpPr txBox="1"/>
          <p:nvPr/>
        </p:nvSpPr>
        <p:spPr>
          <a:xfrm>
            <a:off x="124258" y="1374278"/>
            <a:ext cx="11845001" cy="461665"/>
          </a:xfrm>
          <a:prstGeom prst="rect">
            <a:avLst/>
          </a:prstGeom>
          <a:noFill/>
        </p:spPr>
        <p:txBody>
          <a:bodyPr wrap="square" rtlCol="0">
            <a:spAutoFit/>
          </a:bodyPr>
          <a:lstStyle/>
          <a:p>
            <a:r>
              <a:rPr lang="ja-JP" altLang="en-US"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５</a:t>
            </a:r>
            <a:r>
              <a:rPr lang="en-US" altLang="ja-JP"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W</a:t>
            </a:r>
            <a:r>
              <a:rPr lang="ja-JP" altLang="en-US"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１</a:t>
            </a:r>
            <a:r>
              <a:rPr lang="en-US" altLang="ja-JP"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H</a:t>
            </a:r>
            <a:r>
              <a:rPr lang="ja-JP" altLang="en-US"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を意識し、介入策の詳細について設計してみましょう！</a:t>
            </a:r>
            <a:endParaRPr lang="en-US" altLang="ja-JP"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aphicFrame>
        <p:nvGraphicFramePr>
          <p:cNvPr id="3" name="表 3">
            <a:extLst>
              <a:ext uri="{FF2B5EF4-FFF2-40B4-BE49-F238E27FC236}">
                <a16:creationId xmlns:a16="http://schemas.microsoft.com/office/drawing/2014/main" id="{17106350-706D-2BA9-6251-DA96A7DFD74A}"/>
              </a:ext>
            </a:extLst>
          </p:cNvPr>
          <p:cNvGraphicFramePr>
            <a:graphicFrameLocks noGrp="1"/>
          </p:cNvGraphicFramePr>
          <p:nvPr>
            <p:extLst>
              <p:ext uri="{D42A27DB-BD31-4B8C-83A1-F6EECF244321}">
                <p14:modId xmlns:p14="http://schemas.microsoft.com/office/powerpoint/2010/main" val="1746433233"/>
              </p:ext>
            </p:extLst>
          </p:nvPr>
        </p:nvGraphicFramePr>
        <p:xfrm>
          <a:off x="222741" y="2023463"/>
          <a:ext cx="11811231" cy="4018581"/>
        </p:xfrm>
        <a:graphic>
          <a:graphicData uri="http://schemas.openxmlformats.org/drawingml/2006/table">
            <a:tbl>
              <a:tblPr firstRow="1" bandRow="1">
                <a:tableStyleId>{21E4AEA4-8DFA-4A89-87EB-49C32662AFE0}</a:tableStyleId>
              </a:tblPr>
              <a:tblGrid>
                <a:gridCol w="1869183">
                  <a:extLst>
                    <a:ext uri="{9D8B030D-6E8A-4147-A177-3AD203B41FA5}">
                      <a16:colId xmlns:a16="http://schemas.microsoft.com/office/drawing/2014/main" val="2403603536"/>
                    </a:ext>
                  </a:extLst>
                </a:gridCol>
                <a:gridCol w="3314016">
                  <a:extLst>
                    <a:ext uri="{9D8B030D-6E8A-4147-A177-3AD203B41FA5}">
                      <a16:colId xmlns:a16="http://schemas.microsoft.com/office/drawing/2014/main" val="3108338098"/>
                    </a:ext>
                  </a:extLst>
                </a:gridCol>
                <a:gridCol w="3314016">
                  <a:extLst>
                    <a:ext uri="{9D8B030D-6E8A-4147-A177-3AD203B41FA5}">
                      <a16:colId xmlns:a16="http://schemas.microsoft.com/office/drawing/2014/main" val="2860144859"/>
                    </a:ext>
                  </a:extLst>
                </a:gridCol>
                <a:gridCol w="3314016">
                  <a:extLst>
                    <a:ext uri="{9D8B030D-6E8A-4147-A177-3AD203B41FA5}">
                      <a16:colId xmlns:a16="http://schemas.microsoft.com/office/drawing/2014/main" val="236070264"/>
                    </a:ext>
                  </a:extLst>
                </a:gridCol>
              </a:tblGrid>
              <a:tr h="340332">
                <a:tc>
                  <a:txBody>
                    <a:bodyPr/>
                    <a:lstStyle/>
                    <a:p>
                      <a:pPr algn="ctr"/>
                      <a:r>
                        <a:rPr kumimoji="1" lang="ja-JP" altLang="en-US" b="1" dirty="0">
                          <a:latin typeface="メイリオ" panose="020B0604030504040204" pitchFamily="50" charset="-128"/>
                          <a:ea typeface="メイリオ" panose="020B0604030504040204" pitchFamily="50" charset="-128"/>
                        </a:rPr>
                        <a:t>介入案</a:t>
                      </a:r>
                      <a:endParaRPr kumimoji="1" lang="en-US" altLang="ja-JP" b="1" dirty="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1800" b="1" dirty="0">
                        <a:solidFill>
                          <a:schemeClr val="bg1"/>
                        </a:solidFill>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1800" b="1" dirty="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18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1045041"/>
                  </a:ext>
                </a:extLst>
              </a:tr>
              <a:tr h="595581">
                <a:tc>
                  <a:txBody>
                    <a:bodyPr/>
                    <a:lstStyle/>
                    <a:p>
                      <a:pPr algn="ctr"/>
                      <a:r>
                        <a:rPr kumimoji="1" lang="en-US" altLang="ja-JP" sz="1400" b="1" dirty="0">
                          <a:latin typeface="メイリオ" panose="020B0604030504040204" pitchFamily="50" charset="-128"/>
                          <a:ea typeface="メイリオ" panose="020B0604030504040204" pitchFamily="50" charset="-128"/>
                        </a:rPr>
                        <a:t>【What】</a:t>
                      </a:r>
                    </a:p>
                    <a:p>
                      <a:pPr algn="ctr"/>
                      <a:r>
                        <a:rPr kumimoji="1" lang="ja-JP" altLang="en-US" sz="1400" b="1" dirty="0">
                          <a:latin typeface="メイリオ" panose="020B0604030504040204" pitchFamily="50" charset="-128"/>
                          <a:ea typeface="メイリオ" panose="020B0604030504040204" pitchFamily="50" charset="-128"/>
                        </a:rPr>
                        <a:t>解決策は何をする？</a:t>
                      </a:r>
                    </a:p>
                  </a:txBody>
                  <a:tcPr anchor="ctr"/>
                </a:tc>
                <a:tc>
                  <a:txBody>
                    <a:bodyPr/>
                    <a:lstStyle/>
                    <a:p>
                      <a:pPr lvl="0" algn="l"/>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lvl="0" algn="l"/>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lvl="0" algn="l"/>
                      <a:endParaRPr kumimoji="1" lang="ja-JP" altLang="en-US" sz="1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6994698"/>
                  </a:ext>
                </a:extLst>
              </a:tr>
              <a:tr h="538977">
                <a:tc>
                  <a:txBody>
                    <a:bodyPr/>
                    <a:lstStyle/>
                    <a:p>
                      <a:pPr algn="ctr"/>
                      <a:r>
                        <a:rPr kumimoji="1" lang="en-US" altLang="ja-JP" sz="1400" b="1" dirty="0">
                          <a:latin typeface="メイリオ" panose="020B0604030504040204" pitchFamily="50" charset="-128"/>
                          <a:ea typeface="メイリオ" panose="020B0604030504040204" pitchFamily="50" charset="-128"/>
                        </a:rPr>
                        <a:t>【Why】</a:t>
                      </a:r>
                    </a:p>
                    <a:p>
                      <a:pPr algn="ctr"/>
                      <a:r>
                        <a:rPr kumimoji="1" lang="ja-JP" altLang="en-US" sz="1400" b="1" dirty="0">
                          <a:latin typeface="メイリオ" panose="020B0604030504040204" pitchFamily="50" charset="-128"/>
                          <a:ea typeface="メイリオ" panose="020B0604030504040204" pitchFamily="50" charset="-128"/>
                        </a:rPr>
                        <a:t>なぜ？</a:t>
                      </a: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1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708269121"/>
                  </a:ext>
                </a:extLst>
              </a:tr>
              <a:tr h="595581">
                <a:tc>
                  <a:txBody>
                    <a:bodyPr/>
                    <a:lstStyle/>
                    <a:p>
                      <a:pPr algn="ctr"/>
                      <a:r>
                        <a:rPr kumimoji="1" lang="en-US" altLang="ja-JP" sz="1400" b="1" dirty="0">
                          <a:latin typeface="メイリオ" panose="020B0604030504040204" pitchFamily="50" charset="-128"/>
                          <a:ea typeface="メイリオ" panose="020B0604030504040204" pitchFamily="50" charset="-128"/>
                        </a:rPr>
                        <a:t>【Who】</a:t>
                      </a:r>
                    </a:p>
                    <a:p>
                      <a:pPr algn="ctr"/>
                      <a:r>
                        <a:rPr kumimoji="1" lang="ja-JP" altLang="en-US" sz="1400" b="1" dirty="0">
                          <a:latin typeface="メイリオ" panose="020B0604030504040204" pitchFamily="50" charset="-128"/>
                          <a:ea typeface="メイリオ" panose="020B0604030504040204" pitchFamily="50" charset="-128"/>
                        </a:rPr>
                        <a:t>誰に対して？</a:t>
                      </a: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81523903"/>
                  </a:ext>
                </a:extLst>
              </a:tr>
              <a:tr h="595581">
                <a:tc>
                  <a:txBody>
                    <a:bodyPr/>
                    <a:lstStyle/>
                    <a:p>
                      <a:pPr algn="ctr"/>
                      <a:r>
                        <a:rPr kumimoji="1" lang="en-US" altLang="ja-JP" sz="1400" b="1" dirty="0">
                          <a:latin typeface="メイリオ" panose="020B0604030504040204" pitchFamily="50" charset="-128"/>
                          <a:ea typeface="メイリオ" panose="020B0604030504040204" pitchFamily="50" charset="-128"/>
                        </a:rPr>
                        <a:t>【Where】</a:t>
                      </a:r>
                    </a:p>
                    <a:p>
                      <a:pPr algn="ctr"/>
                      <a:r>
                        <a:rPr kumimoji="1" lang="ja-JP" altLang="en-US" sz="1400" b="1" dirty="0">
                          <a:latin typeface="メイリオ" panose="020B0604030504040204" pitchFamily="50" charset="-128"/>
                          <a:ea typeface="メイリオ" panose="020B0604030504040204" pitchFamily="50" charset="-128"/>
                        </a:rPr>
                        <a:t>どのタッチ</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ポイントで？</a:t>
                      </a: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278513100"/>
                  </a:ext>
                </a:extLst>
              </a:tr>
              <a:tr h="595581">
                <a:tc>
                  <a:txBody>
                    <a:bodyPr/>
                    <a:lstStyle/>
                    <a:p>
                      <a:pPr algn="ctr"/>
                      <a:r>
                        <a:rPr kumimoji="1" lang="en-US" altLang="ja-JP" sz="1400" b="1" dirty="0">
                          <a:latin typeface="メイリオ" panose="020B0604030504040204" pitchFamily="50" charset="-128"/>
                          <a:ea typeface="メイリオ" panose="020B0604030504040204" pitchFamily="50" charset="-128"/>
                        </a:rPr>
                        <a:t>【When】</a:t>
                      </a:r>
                    </a:p>
                    <a:p>
                      <a:pPr algn="ctr"/>
                      <a:r>
                        <a:rPr kumimoji="1" lang="ja-JP" altLang="en-US" sz="1400" b="1" dirty="0">
                          <a:latin typeface="メイリオ" panose="020B0604030504040204" pitchFamily="50" charset="-128"/>
                          <a:ea typeface="メイリオ" panose="020B0604030504040204" pitchFamily="50" charset="-128"/>
                        </a:rPr>
                        <a:t>いつ？</a:t>
                      </a: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831597585"/>
                  </a:ext>
                </a:extLst>
              </a:tr>
              <a:tr h="595581">
                <a:tc>
                  <a:txBody>
                    <a:bodyPr/>
                    <a:lstStyle/>
                    <a:p>
                      <a:pPr algn="ctr"/>
                      <a:r>
                        <a:rPr kumimoji="1" lang="en-US" altLang="ja-JP" sz="1400" b="1" dirty="0">
                          <a:latin typeface="メイリオ" panose="020B0604030504040204" pitchFamily="50" charset="-128"/>
                          <a:ea typeface="メイリオ" panose="020B0604030504040204" pitchFamily="50" charset="-128"/>
                        </a:rPr>
                        <a:t>【How】</a:t>
                      </a:r>
                    </a:p>
                    <a:p>
                      <a:pPr algn="ctr"/>
                      <a:r>
                        <a:rPr kumimoji="1" lang="ja-JP" altLang="en-US" sz="1400" b="1" dirty="0">
                          <a:latin typeface="メイリオ" panose="020B0604030504040204" pitchFamily="50" charset="-128"/>
                          <a:ea typeface="メイリオ" panose="020B0604030504040204" pitchFamily="50" charset="-128"/>
                        </a:rPr>
                        <a:t>どのように？</a:t>
                      </a:r>
                    </a:p>
                  </a:txBody>
                  <a:tcPr anchor="ctr"/>
                </a:tc>
                <a:tc>
                  <a:txBody>
                    <a:bodyPr/>
                    <a:lstStyle/>
                    <a:p>
                      <a:pPr algn="l"/>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1400" b="1"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sz="1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133128173"/>
                  </a:ext>
                </a:extLst>
              </a:tr>
            </a:tbl>
          </a:graphicData>
        </a:graphic>
      </p:graphicFrame>
      <p:sp>
        <p:nvSpPr>
          <p:cNvPr id="27" name="テキスト ボックス 26">
            <a:extLst>
              <a:ext uri="{FF2B5EF4-FFF2-40B4-BE49-F238E27FC236}">
                <a16:creationId xmlns:a16="http://schemas.microsoft.com/office/drawing/2014/main" id="{BCA2B71C-1EAC-A215-C880-3CD3966373F1}"/>
              </a:ext>
            </a:extLst>
          </p:cNvPr>
          <p:cNvSpPr txBox="1"/>
          <p:nvPr/>
        </p:nvSpPr>
        <p:spPr>
          <a:xfrm>
            <a:off x="0" y="4005"/>
            <a:ext cx="12192000" cy="307777"/>
          </a:xfrm>
          <a:prstGeom prst="rect">
            <a:avLst/>
          </a:prstGeom>
          <a:noFill/>
        </p:spPr>
        <p:txBody>
          <a:bodyPr wrap="square" rtlCol="0">
            <a:spAutoFit/>
          </a:bodyPr>
          <a:lstStyle/>
          <a:p>
            <a:pPr algn="r"/>
            <a:r>
              <a:rPr kumimoji="1" lang="ja-JP" altLang="en-US" sz="1400" b="1" dirty="0">
                <a:solidFill>
                  <a:schemeClr val="bg1">
                    <a:lumMod val="50000"/>
                  </a:schemeClr>
                </a:solidFill>
                <a:latin typeface="メイリオ" panose="020B0604030504040204" pitchFamily="50" charset="-128"/>
                <a:ea typeface="メイリオ" panose="020B0604030504040204" pitchFamily="50" charset="-128"/>
              </a:rPr>
              <a:t>　ナッジ検討プロセスモデル</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v</a:t>
            </a:r>
            <a:r>
              <a:rPr kumimoji="1" lang="en-US" altLang="ja-JP" sz="800" b="1" dirty="0">
                <a:solidFill>
                  <a:schemeClr val="bg1">
                    <a:lumMod val="50000"/>
                  </a:schemeClr>
                </a:solidFill>
                <a:latin typeface="メイリオ" panose="020B0604030504040204" pitchFamily="50" charset="-128"/>
                <a:ea typeface="メイリオ" panose="020B0604030504040204" pitchFamily="50" charset="-128"/>
              </a:rPr>
              <a:t>er.2.0</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endParaRPr kumimoji="1" lang="ja-JP" altLang="en-US" sz="1400" b="1" dirty="0">
              <a:solidFill>
                <a:schemeClr val="bg1">
                  <a:lumMod val="50000"/>
                </a:schemeClr>
              </a:solidFill>
              <a:latin typeface="メイリオ" panose="020B0604030504040204" pitchFamily="50" charset="-128"/>
              <a:ea typeface="メイリオ" panose="020B0604030504040204" pitchFamily="50" charset="-128"/>
            </a:endParaRPr>
          </a:p>
        </p:txBody>
      </p:sp>
      <p:grpSp>
        <p:nvGrpSpPr>
          <p:cNvPr id="2" name="グループ化 1">
            <a:extLst>
              <a:ext uri="{FF2B5EF4-FFF2-40B4-BE49-F238E27FC236}">
                <a16:creationId xmlns:a16="http://schemas.microsoft.com/office/drawing/2014/main" id="{58373A1C-006D-AF90-D19B-D1B28496B731}"/>
              </a:ext>
            </a:extLst>
          </p:cNvPr>
          <p:cNvGrpSpPr/>
          <p:nvPr/>
        </p:nvGrpSpPr>
        <p:grpSpPr>
          <a:xfrm>
            <a:off x="-157319" y="6573907"/>
            <a:ext cx="11856043" cy="266989"/>
            <a:chOff x="-157319" y="6573907"/>
            <a:chExt cx="11856043" cy="266989"/>
          </a:xfrm>
        </p:grpSpPr>
        <p:sp>
          <p:nvSpPr>
            <p:cNvPr id="4" name="テキスト ボックス 3">
              <a:extLst>
                <a:ext uri="{FF2B5EF4-FFF2-40B4-BE49-F238E27FC236}">
                  <a16:creationId xmlns:a16="http://schemas.microsoft.com/office/drawing/2014/main" id="{1A40B056-B6EF-76E0-407F-35C32A03248A}"/>
                </a:ext>
              </a:extLst>
            </p:cNvPr>
            <p:cNvSpPr txBox="1"/>
            <p:nvPr/>
          </p:nvSpPr>
          <p:spPr>
            <a:xfrm>
              <a:off x="-157319" y="6594675"/>
              <a:ext cx="11671497" cy="246221"/>
            </a:xfrm>
            <a:prstGeom prst="rect">
              <a:avLst/>
            </a:prstGeom>
            <a:noFill/>
          </p:spPr>
          <p:txBody>
            <a:bodyPr wrap="square" rtlCol="0" anchor="b">
              <a:spAutoFit/>
            </a:bodyPr>
            <a:lstStyle/>
            <a:p>
              <a:pPr algn="r" hangingPunct="0"/>
              <a:r>
                <a:rPr lang="en-US" altLang="ja-JP" sz="1000" b="1" dirty="0">
                  <a:solidFill>
                    <a:schemeClr val="bg1">
                      <a:lumMod val="50000"/>
                    </a:schemeClr>
                  </a:solidFill>
                  <a:latin typeface="メイリオ" panose="020B0604030504040204" pitchFamily="50" charset="-128"/>
                  <a:ea typeface="メイリオ" panose="020B0604030504040204" pitchFamily="50" charset="-128"/>
                </a:rPr>
                <a:t>© </a:t>
              </a:r>
              <a:r>
                <a:rPr lang="ja-JP" altLang="en-US" sz="1000" b="1" dirty="0">
                  <a:solidFill>
                    <a:schemeClr val="bg1">
                      <a:lumMod val="50000"/>
                    </a:schemeClr>
                  </a:solidFill>
                  <a:latin typeface="メイリオ" panose="020B0604030504040204" pitchFamily="50" charset="-128"/>
                  <a:ea typeface="メイリオ" panose="020B0604030504040204" pitchFamily="50" charset="-128"/>
                </a:rPr>
                <a:t>福井市ナッジ・ユニット</a:t>
              </a:r>
              <a:endParaRPr kumimoji="1" lang="ja-JP" altLang="en-US" sz="1000" b="1"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28" name="図 27">
              <a:extLst>
                <a:ext uri="{FF2B5EF4-FFF2-40B4-BE49-F238E27FC236}">
                  <a16:creationId xmlns:a16="http://schemas.microsoft.com/office/drawing/2014/main" id="{452FA245-CD73-82A4-9479-4F5038A489C5}"/>
                </a:ext>
              </a:extLst>
            </p:cNvPr>
            <p:cNvPicPr>
              <a:picLocks noChangeAspect="1"/>
            </p:cNvPicPr>
            <p:nvPr/>
          </p:nvPicPr>
          <p:blipFill>
            <a:blip r:embed="rId2"/>
            <a:stretch>
              <a:fillRect/>
            </a:stretch>
          </p:blipFill>
          <p:spPr>
            <a:xfrm>
              <a:off x="11439098" y="6573907"/>
              <a:ext cx="259626" cy="259846"/>
            </a:xfrm>
            <a:prstGeom prst="rect">
              <a:avLst/>
            </a:prstGeom>
          </p:spPr>
        </p:pic>
      </p:grpSp>
      <p:sp>
        <p:nvSpPr>
          <p:cNvPr id="5" name="スライド番号プレースホルダー 30">
            <a:extLst>
              <a:ext uri="{FF2B5EF4-FFF2-40B4-BE49-F238E27FC236}">
                <a16:creationId xmlns:a16="http://schemas.microsoft.com/office/drawing/2014/main" id="{8AAB0003-7E75-2B1F-1DC3-41EDE66D7B7F}"/>
              </a:ext>
            </a:extLst>
          </p:cNvPr>
          <p:cNvSpPr txBox="1">
            <a:spLocks/>
          </p:cNvSpPr>
          <p:nvPr/>
        </p:nvSpPr>
        <p:spPr>
          <a:xfrm>
            <a:off x="9313981"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77B9287-80D7-414F-8A61-DB3A0E8E5F40}" type="slidenum">
              <a:rPr lang="ja-JP" altLang="en-US" smtClean="0"/>
              <a:pPr/>
              <a:t>8</a:t>
            </a:fld>
            <a:endParaRPr lang="ja-JP" altLang="en-US"/>
          </a:p>
        </p:txBody>
      </p:sp>
    </p:spTree>
    <p:extLst>
      <p:ext uri="{BB962C8B-B14F-4D97-AF65-F5344CB8AC3E}">
        <p14:creationId xmlns:p14="http://schemas.microsoft.com/office/powerpoint/2010/main" val="1227256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四角形: 角を丸くする 99">
            <a:extLst>
              <a:ext uri="{FF2B5EF4-FFF2-40B4-BE49-F238E27FC236}">
                <a16:creationId xmlns:a16="http://schemas.microsoft.com/office/drawing/2014/main" id="{3FD79BBB-68D7-EA80-282B-B6117FFA272B}"/>
              </a:ext>
            </a:extLst>
          </p:cNvPr>
          <p:cNvSpPr/>
          <p:nvPr/>
        </p:nvSpPr>
        <p:spPr>
          <a:xfrm>
            <a:off x="6372334" y="2416542"/>
            <a:ext cx="5120632" cy="1903531"/>
          </a:xfrm>
          <a:prstGeom prst="roundRect">
            <a:avLst>
              <a:gd name="adj" fmla="val 10214"/>
            </a:avLst>
          </a:prstGeom>
          <a:solidFill>
            <a:schemeClr val="accent5">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四角形: 角を丸くする 98">
            <a:extLst>
              <a:ext uri="{FF2B5EF4-FFF2-40B4-BE49-F238E27FC236}">
                <a16:creationId xmlns:a16="http://schemas.microsoft.com/office/drawing/2014/main" id="{8B9DD811-A59C-02C7-8769-4B6F0431BB04}"/>
              </a:ext>
            </a:extLst>
          </p:cNvPr>
          <p:cNvSpPr/>
          <p:nvPr/>
        </p:nvSpPr>
        <p:spPr>
          <a:xfrm>
            <a:off x="731520" y="2450527"/>
            <a:ext cx="5120632" cy="1869546"/>
          </a:xfrm>
          <a:prstGeom prst="roundRect">
            <a:avLst>
              <a:gd name="adj" fmla="val 10214"/>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6" name="グループ化 25">
            <a:extLst>
              <a:ext uri="{FF2B5EF4-FFF2-40B4-BE49-F238E27FC236}">
                <a16:creationId xmlns:a16="http://schemas.microsoft.com/office/drawing/2014/main" id="{5523484D-EC47-26D9-7275-DC17EEC6E6BB}"/>
              </a:ext>
            </a:extLst>
          </p:cNvPr>
          <p:cNvGrpSpPr/>
          <p:nvPr/>
        </p:nvGrpSpPr>
        <p:grpSpPr>
          <a:xfrm>
            <a:off x="196948" y="220710"/>
            <a:ext cx="11772312" cy="1077858"/>
            <a:chOff x="196948" y="1313057"/>
            <a:chExt cx="11772312" cy="1077858"/>
          </a:xfrm>
        </p:grpSpPr>
        <p:grpSp>
          <p:nvGrpSpPr>
            <p:cNvPr id="17" name="グループ化 16">
              <a:extLst>
                <a:ext uri="{FF2B5EF4-FFF2-40B4-BE49-F238E27FC236}">
                  <a16:creationId xmlns:a16="http://schemas.microsoft.com/office/drawing/2014/main" id="{A0AB8BFE-E548-6C9D-5750-DCD871DC1134}"/>
                </a:ext>
              </a:extLst>
            </p:cNvPr>
            <p:cNvGrpSpPr/>
            <p:nvPr/>
          </p:nvGrpSpPr>
          <p:grpSpPr>
            <a:xfrm>
              <a:off x="196948" y="1610152"/>
              <a:ext cx="11772312" cy="780763"/>
              <a:chOff x="844062" y="1230324"/>
              <a:chExt cx="11125198" cy="780763"/>
            </a:xfrm>
          </p:grpSpPr>
          <p:grpSp>
            <p:nvGrpSpPr>
              <p:cNvPr id="9" name="グループ化 8">
                <a:extLst>
                  <a:ext uri="{FF2B5EF4-FFF2-40B4-BE49-F238E27FC236}">
                    <a16:creationId xmlns:a16="http://schemas.microsoft.com/office/drawing/2014/main" id="{C0E8A4EA-DE83-5B3F-9F79-9B4D66201553}"/>
                  </a:ext>
                </a:extLst>
              </p:cNvPr>
              <p:cNvGrpSpPr/>
              <p:nvPr/>
            </p:nvGrpSpPr>
            <p:grpSpPr>
              <a:xfrm>
                <a:off x="844062" y="1235016"/>
                <a:ext cx="3176949" cy="776071"/>
                <a:chOff x="844062" y="1235016"/>
                <a:chExt cx="3176949" cy="776071"/>
              </a:xfrm>
            </p:grpSpPr>
            <p:sp>
              <p:nvSpPr>
                <p:cNvPr id="7" name="矢印: 五方向 6">
                  <a:extLst>
                    <a:ext uri="{FF2B5EF4-FFF2-40B4-BE49-F238E27FC236}">
                      <a16:creationId xmlns:a16="http://schemas.microsoft.com/office/drawing/2014/main" id="{F7A5A52F-185B-7738-86A0-6322F835B6B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目的の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明確化</a:t>
                  </a:r>
                </a:p>
              </p:txBody>
            </p:sp>
            <p:sp>
              <p:nvSpPr>
                <p:cNvPr id="8" name="矢印: 五方向 7">
                  <a:extLst>
                    <a:ext uri="{FF2B5EF4-FFF2-40B4-BE49-F238E27FC236}">
                      <a16:creationId xmlns:a16="http://schemas.microsoft.com/office/drawing/2014/main" id="{1CB18EED-F49F-665B-3890-33B11EEE6287}"/>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rPr>
                    <a:t>ペルソナ</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a:t>
                  </a:r>
                  <a:r>
                    <a:rPr lang="ja-JP" altLang="en-US" b="1" dirty="0">
                      <a:solidFill>
                        <a:schemeClr val="bg1"/>
                      </a:solidFill>
                      <a:latin typeface="メイリオ" panose="020B0604030504040204" pitchFamily="50" charset="-128"/>
                      <a:ea typeface="メイリオ" panose="020B0604030504040204" pitchFamily="50" charset="-128"/>
                    </a:rPr>
                    <a:t>設定</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grpSp>
          <p:grpSp>
            <p:nvGrpSpPr>
              <p:cNvPr id="10" name="グループ化 9">
                <a:extLst>
                  <a:ext uri="{FF2B5EF4-FFF2-40B4-BE49-F238E27FC236}">
                    <a16:creationId xmlns:a16="http://schemas.microsoft.com/office/drawing/2014/main" id="{1386CAC1-75BD-33BF-213C-6299F575E586}"/>
                  </a:ext>
                </a:extLst>
              </p:cNvPr>
              <p:cNvGrpSpPr/>
              <p:nvPr/>
            </p:nvGrpSpPr>
            <p:grpSpPr>
              <a:xfrm>
                <a:off x="4021016" y="1232668"/>
                <a:ext cx="3176949" cy="776071"/>
                <a:chOff x="844062" y="1235016"/>
                <a:chExt cx="3176949" cy="776071"/>
              </a:xfrm>
            </p:grpSpPr>
            <p:sp>
              <p:nvSpPr>
                <p:cNvPr id="11" name="矢印: 五方向 10">
                  <a:extLst>
                    <a:ext uri="{FF2B5EF4-FFF2-40B4-BE49-F238E27FC236}">
                      <a16:creationId xmlns:a16="http://schemas.microsoft.com/office/drawing/2014/main" id="{61BB4AF6-8B81-2008-5AFD-98AE46C9AC73}"/>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行動プロセスマップの作成</a:t>
                  </a:r>
                </a:p>
              </p:txBody>
            </p:sp>
            <p:sp>
              <p:nvSpPr>
                <p:cNvPr id="12" name="矢印: 五方向 11">
                  <a:extLst>
                    <a:ext uri="{FF2B5EF4-FFF2-40B4-BE49-F238E27FC236}">
                      <a16:creationId xmlns:a16="http://schemas.microsoft.com/office/drawing/2014/main" id="{BB91CAC7-2081-BE7B-9EAA-E3BA911D4C28}"/>
                    </a:ext>
                  </a:extLst>
                </p:cNvPr>
                <p:cNvSpPr/>
                <p:nvPr/>
              </p:nvSpPr>
              <p:spPr>
                <a:xfrm>
                  <a:off x="2431362"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優先順位</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の選定</a:t>
                  </a:r>
                </a:p>
              </p:txBody>
            </p:sp>
          </p:grpSp>
          <p:grpSp>
            <p:nvGrpSpPr>
              <p:cNvPr id="13" name="グループ化 12">
                <a:extLst>
                  <a:ext uri="{FF2B5EF4-FFF2-40B4-BE49-F238E27FC236}">
                    <a16:creationId xmlns:a16="http://schemas.microsoft.com/office/drawing/2014/main" id="{A838B59C-8C76-BA58-B7BC-0544B94171F5}"/>
                  </a:ext>
                </a:extLst>
              </p:cNvPr>
              <p:cNvGrpSpPr/>
              <p:nvPr/>
            </p:nvGrpSpPr>
            <p:grpSpPr>
              <a:xfrm>
                <a:off x="7197970" y="1230324"/>
                <a:ext cx="3191017" cy="776071"/>
                <a:chOff x="844062" y="1235016"/>
                <a:chExt cx="3191017" cy="776071"/>
              </a:xfrm>
            </p:grpSpPr>
            <p:sp>
              <p:nvSpPr>
                <p:cNvPr id="14" name="矢印: 五方向 13">
                  <a:extLst>
                    <a:ext uri="{FF2B5EF4-FFF2-40B4-BE49-F238E27FC236}">
                      <a16:creationId xmlns:a16="http://schemas.microsoft.com/office/drawing/2014/main" id="{047D518F-E873-B2A9-1E64-86A317FBDC35}"/>
                    </a:ext>
                  </a:extLst>
                </p:cNvPr>
                <p:cNvSpPr/>
                <p:nvPr/>
              </p:nvSpPr>
              <p:spPr>
                <a:xfrm>
                  <a:off x="844062" y="1237364"/>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介入案</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kumimoji="1" lang="ja-JP" altLang="en-US" b="1" dirty="0">
                      <a:solidFill>
                        <a:schemeClr val="bg1"/>
                      </a:solidFill>
                      <a:latin typeface="メイリオ" panose="020B0604030504040204" pitchFamily="50" charset="-128"/>
                      <a:ea typeface="メイリオ" panose="020B0604030504040204" pitchFamily="50" charset="-128"/>
                    </a:rPr>
                    <a:t>の検討</a:t>
                  </a:r>
                </a:p>
              </p:txBody>
            </p:sp>
            <p:sp>
              <p:nvSpPr>
                <p:cNvPr id="15" name="矢印: 五方向 14">
                  <a:extLst>
                    <a:ext uri="{FF2B5EF4-FFF2-40B4-BE49-F238E27FC236}">
                      <a16:creationId xmlns:a16="http://schemas.microsoft.com/office/drawing/2014/main" id="{9FD81B62-59C0-549E-107A-6007A2EC9539}"/>
                    </a:ext>
                  </a:extLst>
                </p:cNvPr>
                <p:cNvSpPr/>
                <p:nvPr/>
              </p:nvSpPr>
              <p:spPr>
                <a:xfrm>
                  <a:off x="2445430" y="1235016"/>
                  <a:ext cx="1589649" cy="773723"/>
                </a:xfrm>
                <a:prstGeom prst="homePlate">
                  <a:avLst/>
                </a:prstGeom>
                <a:solidFill>
                  <a:srgbClr val="E6451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介入策の</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詳細設計</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6" name="矢印: 五方向 15">
                <a:extLst>
                  <a:ext uri="{FF2B5EF4-FFF2-40B4-BE49-F238E27FC236}">
                    <a16:creationId xmlns:a16="http://schemas.microsoft.com/office/drawing/2014/main" id="{96C15621-EFB4-53D5-7C29-11326244DEE9}"/>
                  </a:ext>
                </a:extLst>
              </p:cNvPr>
              <p:cNvSpPr/>
              <p:nvPr/>
            </p:nvSpPr>
            <p:spPr>
              <a:xfrm>
                <a:off x="10379611" y="1235021"/>
                <a:ext cx="1589649" cy="773723"/>
              </a:xfrm>
              <a:prstGeom prst="homePlate">
                <a:avLst/>
              </a:prstGeom>
              <a:solidFill>
                <a:srgbClr val="E6451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180000"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効果検証</a:t>
                </a:r>
                <a:endParaRPr kumimoji="1"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b="1" dirty="0">
                    <a:solidFill>
                      <a:schemeClr val="bg1"/>
                    </a:solidFill>
                    <a:latin typeface="メイリオ" panose="020B0604030504040204" pitchFamily="50" charset="-128"/>
                    <a:ea typeface="メイリオ" panose="020B0604030504040204" pitchFamily="50" charset="-128"/>
                  </a:rPr>
                  <a:t>手法の検討</a:t>
                </a:r>
                <a:endParaRPr kumimoji="1" lang="en-US" altLang="ja-JP" b="1" dirty="0">
                  <a:solidFill>
                    <a:schemeClr val="bg1"/>
                  </a:solidFill>
                  <a:latin typeface="メイリオ" panose="020B0604030504040204" pitchFamily="50" charset="-128"/>
                  <a:ea typeface="メイリオ" panose="020B0604030504040204" pitchFamily="50" charset="-128"/>
                </a:endParaRPr>
              </a:p>
            </p:txBody>
          </p:sp>
        </p:grpSp>
        <p:sp>
          <p:nvSpPr>
            <p:cNvPr id="19" name="テキスト ボックス 18">
              <a:extLst>
                <a:ext uri="{FF2B5EF4-FFF2-40B4-BE49-F238E27FC236}">
                  <a16:creationId xmlns:a16="http://schemas.microsoft.com/office/drawing/2014/main" id="{6EAC4479-EBC3-D6F1-6C0C-77740E535C1D}"/>
                </a:ext>
              </a:extLst>
            </p:cNvPr>
            <p:cNvSpPr txBox="1"/>
            <p:nvPr/>
          </p:nvSpPr>
          <p:spPr>
            <a:xfrm>
              <a:off x="204384" y="132522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STEP1</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0" name="テキスト ボックス 19">
              <a:extLst>
                <a:ext uri="{FF2B5EF4-FFF2-40B4-BE49-F238E27FC236}">
                  <a16:creationId xmlns:a16="http://schemas.microsoft.com/office/drawing/2014/main" id="{C2EB7951-FD5F-5B50-7520-E2907D8DA084}"/>
                </a:ext>
              </a:extLst>
            </p:cNvPr>
            <p:cNvSpPr txBox="1"/>
            <p:nvPr/>
          </p:nvSpPr>
          <p:spPr>
            <a:xfrm>
              <a:off x="1884979" y="132009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a:t>
              </a:r>
              <a:r>
                <a:rPr lang="en-US" altLang="ja-JP" sz="2000" b="1" dirty="0">
                  <a:solidFill>
                    <a:srgbClr val="E6451E">
                      <a:alpha val="20000"/>
                    </a:srgbClr>
                  </a:solidFill>
                  <a:latin typeface="メイリオ" panose="020B0604030504040204" pitchFamily="50" charset="-128"/>
                  <a:ea typeface="メイリオ" panose="020B0604030504040204" pitchFamily="50" charset="-128"/>
                </a:rPr>
                <a:t>2</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1" name="テキスト ボックス 20">
              <a:extLst>
                <a:ext uri="{FF2B5EF4-FFF2-40B4-BE49-F238E27FC236}">
                  <a16:creationId xmlns:a16="http://schemas.microsoft.com/office/drawing/2014/main" id="{E9EFEDA4-56FF-02E0-3797-16D66C7D6C89}"/>
                </a:ext>
              </a:extLst>
            </p:cNvPr>
            <p:cNvSpPr txBox="1"/>
            <p:nvPr/>
          </p:nvSpPr>
          <p:spPr>
            <a:xfrm>
              <a:off x="3570761" y="1317748"/>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STEP3</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2" name="テキスト ボックス 21">
              <a:extLst>
                <a:ext uri="{FF2B5EF4-FFF2-40B4-BE49-F238E27FC236}">
                  <a16:creationId xmlns:a16="http://schemas.microsoft.com/office/drawing/2014/main" id="{A439A8C3-47B3-B133-C465-72F792891232}"/>
                </a:ext>
              </a:extLst>
            </p:cNvPr>
            <p:cNvSpPr txBox="1"/>
            <p:nvPr/>
          </p:nvSpPr>
          <p:spPr>
            <a:xfrm>
              <a:off x="5242473" y="1315403"/>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STEP4</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3" name="テキスト ボックス 22">
              <a:extLst>
                <a:ext uri="{FF2B5EF4-FFF2-40B4-BE49-F238E27FC236}">
                  <a16:creationId xmlns:a16="http://schemas.microsoft.com/office/drawing/2014/main" id="{406CF6A4-1431-6D33-3F4E-433B51DCEF7A}"/>
                </a:ext>
              </a:extLst>
            </p:cNvPr>
            <p:cNvSpPr txBox="1"/>
            <p:nvPr/>
          </p:nvSpPr>
          <p:spPr>
            <a:xfrm>
              <a:off x="6942320" y="1313057"/>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STEP5</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4" name="テキスト ボックス 23">
              <a:extLst>
                <a:ext uri="{FF2B5EF4-FFF2-40B4-BE49-F238E27FC236}">
                  <a16:creationId xmlns:a16="http://schemas.microsoft.com/office/drawing/2014/main" id="{35DE8F70-1D14-2386-7605-A97CD434307A}"/>
                </a:ext>
              </a:extLst>
            </p:cNvPr>
            <p:cNvSpPr txBox="1"/>
            <p:nvPr/>
          </p:nvSpPr>
          <p:spPr>
            <a:xfrm>
              <a:off x="8628099" y="1324781"/>
              <a:ext cx="1384828" cy="400110"/>
            </a:xfrm>
            <a:prstGeom prst="rect">
              <a:avLst/>
            </a:prstGeom>
            <a:noFill/>
          </p:spPr>
          <p:txBody>
            <a:bodyPr wrap="square" rtlCol="0">
              <a:spAutoFit/>
            </a:bodyPr>
            <a:lstStyle/>
            <a:p>
              <a:pPr algn="ctr"/>
              <a:r>
                <a:rPr kumimoji="1" lang="en-US" altLang="ja-JP" sz="2000" b="1" dirty="0">
                  <a:solidFill>
                    <a:srgbClr val="E6451E">
                      <a:alpha val="20000"/>
                    </a:srgbClr>
                  </a:solidFill>
                  <a:latin typeface="メイリオ" panose="020B0604030504040204" pitchFamily="50" charset="-128"/>
                  <a:ea typeface="メイリオ" panose="020B0604030504040204" pitchFamily="50" charset="-128"/>
                </a:rPr>
                <a:t>STEP6</a:t>
              </a:r>
              <a:r>
                <a:rPr kumimoji="1" lang="ja-JP" altLang="en-US" sz="2000" b="1" dirty="0">
                  <a:solidFill>
                    <a:srgbClr val="E6451E">
                      <a:alpha val="20000"/>
                    </a:srgbClr>
                  </a:solidFill>
                  <a:latin typeface="メイリオ" panose="020B0604030504040204" pitchFamily="50" charset="-128"/>
                  <a:ea typeface="メイリオ" panose="020B0604030504040204" pitchFamily="50" charset="-128"/>
                </a:rPr>
                <a:t>　</a:t>
              </a:r>
            </a:p>
          </p:txBody>
        </p:sp>
        <p:sp>
          <p:nvSpPr>
            <p:cNvPr id="25" name="テキスト ボックス 24">
              <a:extLst>
                <a:ext uri="{FF2B5EF4-FFF2-40B4-BE49-F238E27FC236}">
                  <a16:creationId xmlns:a16="http://schemas.microsoft.com/office/drawing/2014/main" id="{C3BD2CF2-59E2-2F01-9419-8DA68AB237A6}"/>
                </a:ext>
              </a:extLst>
            </p:cNvPr>
            <p:cNvSpPr txBox="1"/>
            <p:nvPr/>
          </p:nvSpPr>
          <p:spPr>
            <a:xfrm>
              <a:off x="10299812" y="1322435"/>
              <a:ext cx="1384828" cy="400110"/>
            </a:xfrm>
            <a:prstGeom prst="rect">
              <a:avLst/>
            </a:prstGeom>
            <a:noFill/>
          </p:spPr>
          <p:txBody>
            <a:bodyPr wrap="square" rtlCol="0">
              <a:spAutoFit/>
            </a:bodyPr>
            <a:lstStyle/>
            <a:p>
              <a:pPr algn="ctr"/>
              <a:r>
                <a:rPr kumimoji="1" lang="en-US" altLang="ja-JP" sz="2000" b="1" dirty="0">
                  <a:solidFill>
                    <a:srgbClr val="E6451E"/>
                  </a:solidFill>
                  <a:latin typeface="メイリオ" panose="020B0604030504040204" pitchFamily="50" charset="-128"/>
                  <a:ea typeface="メイリオ" panose="020B0604030504040204" pitchFamily="50" charset="-128"/>
                </a:rPr>
                <a:t>STEP7</a:t>
              </a:r>
              <a:r>
                <a:rPr kumimoji="1" lang="ja-JP" altLang="en-US" sz="2000" b="1" dirty="0">
                  <a:solidFill>
                    <a:srgbClr val="E6451E"/>
                  </a:solidFill>
                  <a:latin typeface="メイリオ" panose="020B0604030504040204" pitchFamily="50" charset="-128"/>
                  <a:ea typeface="メイリオ" panose="020B0604030504040204" pitchFamily="50" charset="-128"/>
                </a:rPr>
                <a:t>　</a:t>
              </a:r>
            </a:p>
          </p:txBody>
        </p:sp>
      </p:grpSp>
      <p:sp>
        <p:nvSpPr>
          <p:cNvPr id="31" name="スライド番号プレースホルダー 30">
            <a:extLst>
              <a:ext uri="{FF2B5EF4-FFF2-40B4-BE49-F238E27FC236}">
                <a16:creationId xmlns:a16="http://schemas.microsoft.com/office/drawing/2014/main" id="{3B372DFA-2276-888C-4399-D787DBA94719}"/>
              </a:ext>
            </a:extLst>
          </p:cNvPr>
          <p:cNvSpPr>
            <a:spLocks noGrp="1"/>
          </p:cNvSpPr>
          <p:nvPr>
            <p:ph type="sldNum" sz="quarter" idx="12"/>
          </p:nvPr>
        </p:nvSpPr>
        <p:spPr>
          <a:xfrm>
            <a:off x="9313981" y="6356350"/>
            <a:ext cx="2743200" cy="365125"/>
          </a:xfrm>
        </p:spPr>
        <p:txBody>
          <a:bodyPr/>
          <a:lstStyle/>
          <a:p>
            <a:fld id="{577B9287-80D7-414F-8A61-DB3A0E8E5F40}" type="slidenum">
              <a:rPr kumimoji="1" lang="ja-JP" altLang="en-US" smtClean="0"/>
              <a:t>9</a:t>
            </a:fld>
            <a:endParaRPr kumimoji="1" lang="ja-JP" altLang="en-US" dirty="0"/>
          </a:p>
        </p:txBody>
      </p:sp>
      <p:sp>
        <p:nvSpPr>
          <p:cNvPr id="52" name="テキスト ボックス 51">
            <a:extLst>
              <a:ext uri="{FF2B5EF4-FFF2-40B4-BE49-F238E27FC236}">
                <a16:creationId xmlns:a16="http://schemas.microsoft.com/office/drawing/2014/main" id="{8759041B-58C4-37DF-07D6-D4BCDF63C6D1}"/>
              </a:ext>
            </a:extLst>
          </p:cNvPr>
          <p:cNvSpPr txBox="1"/>
          <p:nvPr/>
        </p:nvSpPr>
        <p:spPr>
          <a:xfrm>
            <a:off x="124258" y="1364444"/>
            <a:ext cx="11845001" cy="461665"/>
          </a:xfrm>
          <a:prstGeom prst="rect">
            <a:avLst/>
          </a:prstGeom>
          <a:noFill/>
        </p:spPr>
        <p:txBody>
          <a:bodyPr wrap="square" rtlCol="0">
            <a:spAutoFit/>
          </a:bodyPr>
          <a:lstStyle/>
          <a:p>
            <a:r>
              <a:rPr lang="ja-JP" altLang="en-US"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介入策について、因果推論によりどのような効果検証が可能か検討してみましょう！</a:t>
            </a:r>
            <a:endParaRPr lang="en-US" altLang="ja-JP" sz="2400" b="1" dirty="0">
              <a:solidFill>
                <a:srgbClr val="E6451E"/>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0" name="四角形: 角を丸くする 29">
            <a:extLst>
              <a:ext uri="{FF2B5EF4-FFF2-40B4-BE49-F238E27FC236}">
                <a16:creationId xmlns:a16="http://schemas.microsoft.com/office/drawing/2014/main" id="{003FB073-C803-C696-4313-290F9FA5B9AE}"/>
              </a:ext>
            </a:extLst>
          </p:cNvPr>
          <p:cNvSpPr/>
          <p:nvPr/>
        </p:nvSpPr>
        <p:spPr>
          <a:xfrm>
            <a:off x="1403957" y="2194308"/>
            <a:ext cx="3731699" cy="399893"/>
          </a:xfrm>
          <a:prstGeom prst="roundRect">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ランダム化比較試験</a:t>
            </a:r>
          </a:p>
        </p:txBody>
      </p:sp>
      <p:grpSp>
        <p:nvGrpSpPr>
          <p:cNvPr id="98" name="グループ化 97">
            <a:extLst>
              <a:ext uri="{FF2B5EF4-FFF2-40B4-BE49-F238E27FC236}">
                <a16:creationId xmlns:a16="http://schemas.microsoft.com/office/drawing/2014/main" id="{A6C5158B-AB60-3F80-F3B7-73E38A4B18E3}"/>
              </a:ext>
            </a:extLst>
          </p:cNvPr>
          <p:cNvGrpSpPr/>
          <p:nvPr/>
        </p:nvGrpSpPr>
        <p:grpSpPr>
          <a:xfrm>
            <a:off x="1109350" y="2670272"/>
            <a:ext cx="4259425" cy="1563929"/>
            <a:chOff x="859532" y="2712350"/>
            <a:chExt cx="4259425" cy="1563929"/>
          </a:xfrm>
        </p:grpSpPr>
        <p:grpSp>
          <p:nvGrpSpPr>
            <p:cNvPr id="61" name="グループ化 60">
              <a:extLst>
                <a:ext uri="{FF2B5EF4-FFF2-40B4-BE49-F238E27FC236}">
                  <a16:creationId xmlns:a16="http://schemas.microsoft.com/office/drawing/2014/main" id="{DD371185-F8D8-266C-0E17-781545BDD4CC}"/>
                </a:ext>
              </a:extLst>
            </p:cNvPr>
            <p:cNvGrpSpPr/>
            <p:nvPr/>
          </p:nvGrpSpPr>
          <p:grpSpPr>
            <a:xfrm>
              <a:off x="859532" y="2922948"/>
              <a:ext cx="795333" cy="1116239"/>
              <a:chOff x="1743432" y="4874127"/>
              <a:chExt cx="795333" cy="1116239"/>
            </a:xfrm>
          </p:grpSpPr>
          <p:grpSp>
            <p:nvGrpSpPr>
              <p:cNvPr id="60" name="グループ化 59">
                <a:extLst>
                  <a:ext uri="{FF2B5EF4-FFF2-40B4-BE49-F238E27FC236}">
                    <a16:creationId xmlns:a16="http://schemas.microsoft.com/office/drawing/2014/main" id="{42BBBEB3-D733-EE8E-3BD9-9F90B6B05ED0}"/>
                  </a:ext>
                </a:extLst>
              </p:cNvPr>
              <p:cNvGrpSpPr/>
              <p:nvPr/>
            </p:nvGrpSpPr>
            <p:grpSpPr>
              <a:xfrm>
                <a:off x="1743432" y="4874127"/>
                <a:ext cx="795333" cy="1087211"/>
                <a:chOff x="1743432" y="4874127"/>
                <a:chExt cx="795333" cy="1087211"/>
              </a:xfrm>
            </p:grpSpPr>
            <p:sp>
              <p:nvSpPr>
                <p:cNvPr id="57" name="正方形/長方形 56">
                  <a:extLst>
                    <a:ext uri="{FF2B5EF4-FFF2-40B4-BE49-F238E27FC236}">
                      <a16:creationId xmlns:a16="http://schemas.microsoft.com/office/drawing/2014/main" id="{DDC89CEC-ED69-DF08-4CE5-BB4E1549ED2E}"/>
                    </a:ext>
                  </a:extLst>
                </p:cNvPr>
                <p:cNvSpPr/>
                <p:nvPr/>
              </p:nvSpPr>
              <p:spPr>
                <a:xfrm>
                  <a:off x="1743442" y="4878900"/>
                  <a:ext cx="795323" cy="1082438"/>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1D5FC624-EC87-5514-8C8E-442150BD6BDB}"/>
                    </a:ext>
                  </a:extLst>
                </p:cNvPr>
                <p:cNvSpPr/>
                <p:nvPr/>
              </p:nvSpPr>
              <p:spPr>
                <a:xfrm>
                  <a:off x="1743432" y="4874127"/>
                  <a:ext cx="795323" cy="181968"/>
                </a:xfrm>
                <a:prstGeom prst="rect">
                  <a:avLst/>
                </a:prstGeom>
                <a:solidFill>
                  <a:schemeClr val="tx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実験対象</a:t>
                  </a:r>
                </a:p>
              </p:txBody>
            </p:sp>
          </p:grpSp>
          <p:grpSp>
            <p:nvGrpSpPr>
              <p:cNvPr id="36" name="グループ化 35">
                <a:extLst>
                  <a:ext uri="{FF2B5EF4-FFF2-40B4-BE49-F238E27FC236}">
                    <a16:creationId xmlns:a16="http://schemas.microsoft.com/office/drawing/2014/main" id="{65788642-E0A4-551F-4CC2-3A9D76C2A141}"/>
                  </a:ext>
                </a:extLst>
              </p:cNvPr>
              <p:cNvGrpSpPr/>
              <p:nvPr/>
            </p:nvGrpSpPr>
            <p:grpSpPr>
              <a:xfrm>
                <a:off x="1843458" y="5036580"/>
                <a:ext cx="595292" cy="953786"/>
                <a:chOff x="740358" y="2920692"/>
                <a:chExt cx="595292" cy="953786"/>
              </a:xfrm>
            </p:grpSpPr>
            <p:pic>
              <p:nvPicPr>
                <p:cNvPr id="33" name="グラフィックス 32" descr="グループ 単色塗りつぶし">
                  <a:extLst>
                    <a:ext uri="{FF2B5EF4-FFF2-40B4-BE49-F238E27FC236}">
                      <a16:creationId xmlns:a16="http://schemas.microsoft.com/office/drawing/2014/main" id="{8CD4CC65-BC93-62AE-D14F-05F2A2872F6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0358" y="2920692"/>
                  <a:ext cx="595292" cy="595292"/>
                </a:xfrm>
                <a:prstGeom prst="rect">
                  <a:avLst/>
                </a:prstGeom>
              </p:spPr>
            </p:pic>
            <p:pic>
              <p:nvPicPr>
                <p:cNvPr id="35" name="グラフィックス 34" descr="グループ 単色塗りつぶし">
                  <a:extLst>
                    <a:ext uri="{FF2B5EF4-FFF2-40B4-BE49-F238E27FC236}">
                      <a16:creationId xmlns:a16="http://schemas.microsoft.com/office/drawing/2014/main" id="{F7333EEF-44DA-18F9-20BF-43597047A5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0358" y="3279186"/>
                  <a:ext cx="595292" cy="595292"/>
                </a:xfrm>
                <a:prstGeom prst="rect">
                  <a:avLst/>
                </a:prstGeom>
              </p:spPr>
            </p:pic>
          </p:grpSp>
        </p:grpSp>
        <p:grpSp>
          <p:nvGrpSpPr>
            <p:cNvPr id="65" name="グループ化 64">
              <a:extLst>
                <a:ext uri="{FF2B5EF4-FFF2-40B4-BE49-F238E27FC236}">
                  <a16:creationId xmlns:a16="http://schemas.microsoft.com/office/drawing/2014/main" id="{9148A0F5-55F3-AFAD-C889-E23CEE748BCF}"/>
                </a:ext>
              </a:extLst>
            </p:cNvPr>
            <p:cNvGrpSpPr/>
            <p:nvPr/>
          </p:nvGrpSpPr>
          <p:grpSpPr>
            <a:xfrm>
              <a:off x="2591588" y="2712350"/>
              <a:ext cx="795414" cy="756209"/>
              <a:chOff x="2591588" y="5097416"/>
              <a:chExt cx="795414" cy="756209"/>
            </a:xfrm>
          </p:grpSpPr>
          <p:sp>
            <p:nvSpPr>
              <p:cNvPr id="62" name="正方形/長方形 61">
                <a:extLst>
                  <a:ext uri="{FF2B5EF4-FFF2-40B4-BE49-F238E27FC236}">
                    <a16:creationId xmlns:a16="http://schemas.microsoft.com/office/drawing/2014/main" id="{4655DB27-7FA3-F7D9-BECF-2BC3C3B7642A}"/>
                  </a:ext>
                </a:extLst>
              </p:cNvPr>
              <p:cNvSpPr/>
              <p:nvPr/>
            </p:nvSpPr>
            <p:spPr>
              <a:xfrm>
                <a:off x="2591588" y="5097416"/>
                <a:ext cx="795323" cy="717601"/>
              </a:xfrm>
              <a:prstGeom prst="rect">
                <a:avLst/>
              </a:prstGeom>
              <a:solidFill>
                <a:schemeClr val="bg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130E12DB-144F-0254-717D-AD1A0B032674}"/>
                  </a:ext>
                </a:extLst>
              </p:cNvPr>
              <p:cNvSpPr/>
              <p:nvPr/>
            </p:nvSpPr>
            <p:spPr>
              <a:xfrm>
                <a:off x="2591679" y="5099225"/>
                <a:ext cx="795323" cy="181968"/>
              </a:xfrm>
              <a:prstGeom prst="rect">
                <a:avLst/>
              </a:prstGeom>
              <a:solidFill>
                <a:srgbClr val="FF0000"/>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rPr>
                  <a:t>介入群</a:t>
                </a:r>
                <a:endParaRPr kumimoji="1" lang="ja-JP" altLang="en-US" sz="1000" b="1" dirty="0">
                  <a:solidFill>
                    <a:schemeClr val="bg1"/>
                  </a:solidFill>
                  <a:latin typeface="メイリオ" panose="020B0604030504040204" pitchFamily="50" charset="-128"/>
                  <a:ea typeface="メイリオ" panose="020B0604030504040204" pitchFamily="50" charset="-128"/>
                </a:endParaRPr>
              </a:p>
            </p:txBody>
          </p:sp>
          <p:pic>
            <p:nvPicPr>
              <p:cNvPr id="64" name="グラフィックス 63" descr="グループ 単色塗りつぶし">
                <a:extLst>
                  <a:ext uri="{FF2B5EF4-FFF2-40B4-BE49-F238E27FC236}">
                    <a16:creationId xmlns:a16="http://schemas.microsoft.com/office/drawing/2014/main" id="{58C69D00-4DF7-576B-2B6A-1F28B37C00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91603" y="5258333"/>
                <a:ext cx="595292" cy="595292"/>
              </a:xfrm>
              <a:prstGeom prst="rect">
                <a:avLst/>
              </a:prstGeom>
            </p:spPr>
          </p:pic>
        </p:grpSp>
        <p:grpSp>
          <p:nvGrpSpPr>
            <p:cNvPr id="66" name="グループ化 65">
              <a:extLst>
                <a:ext uri="{FF2B5EF4-FFF2-40B4-BE49-F238E27FC236}">
                  <a16:creationId xmlns:a16="http://schemas.microsoft.com/office/drawing/2014/main" id="{5342D21C-A7DF-B9CD-E3D5-5BBF251704D0}"/>
                </a:ext>
              </a:extLst>
            </p:cNvPr>
            <p:cNvGrpSpPr/>
            <p:nvPr/>
          </p:nvGrpSpPr>
          <p:grpSpPr>
            <a:xfrm>
              <a:off x="2591588" y="3520070"/>
              <a:ext cx="795414" cy="756209"/>
              <a:chOff x="2591588" y="5097416"/>
              <a:chExt cx="795414" cy="756209"/>
            </a:xfrm>
          </p:grpSpPr>
          <p:sp>
            <p:nvSpPr>
              <p:cNvPr id="67" name="正方形/長方形 66">
                <a:extLst>
                  <a:ext uri="{FF2B5EF4-FFF2-40B4-BE49-F238E27FC236}">
                    <a16:creationId xmlns:a16="http://schemas.microsoft.com/office/drawing/2014/main" id="{D622567A-287E-4EED-8011-7AA303227659}"/>
                  </a:ext>
                </a:extLst>
              </p:cNvPr>
              <p:cNvSpPr/>
              <p:nvPr/>
            </p:nvSpPr>
            <p:spPr>
              <a:xfrm>
                <a:off x="2591588" y="5097416"/>
                <a:ext cx="795323" cy="717601"/>
              </a:xfrm>
              <a:prstGeom prst="rect">
                <a:avLst/>
              </a:prstGeom>
              <a:solidFill>
                <a:schemeClr val="bg1"/>
              </a:solidFill>
              <a:ln w="254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A9E8AD62-2B70-1258-250E-C12BA742B3EA}"/>
                  </a:ext>
                </a:extLst>
              </p:cNvPr>
              <p:cNvSpPr/>
              <p:nvPr/>
            </p:nvSpPr>
            <p:spPr>
              <a:xfrm>
                <a:off x="2591679" y="5099225"/>
                <a:ext cx="795323" cy="181968"/>
              </a:xfrm>
              <a:prstGeom prst="rect">
                <a:avLst/>
              </a:prstGeom>
              <a:solidFill>
                <a:srgbClr val="00B0F0"/>
              </a:solidFill>
              <a:ln w="254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r>
                  <a:rPr lang="ja-JP" altLang="en-US" sz="1000" b="1" dirty="0">
                    <a:solidFill>
                      <a:schemeClr val="bg1"/>
                    </a:solidFill>
                    <a:latin typeface="メイリオ" panose="020B0604030504040204" pitchFamily="50" charset="-128"/>
                    <a:ea typeface="メイリオ" panose="020B0604030504040204" pitchFamily="50" charset="-128"/>
                  </a:rPr>
                  <a:t>対照群</a:t>
                </a:r>
                <a:endParaRPr kumimoji="1" lang="ja-JP" altLang="en-US" sz="1000" b="1" dirty="0">
                  <a:solidFill>
                    <a:schemeClr val="bg1"/>
                  </a:solidFill>
                  <a:latin typeface="メイリオ" panose="020B0604030504040204" pitchFamily="50" charset="-128"/>
                  <a:ea typeface="メイリオ" panose="020B0604030504040204" pitchFamily="50" charset="-128"/>
                </a:endParaRPr>
              </a:p>
            </p:txBody>
          </p:sp>
          <p:pic>
            <p:nvPicPr>
              <p:cNvPr id="69" name="グラフィックス 68" descr="グループ 単色塗りつぶし">
                <a:extLst>
                  <a:ext uri="{FF2B5EF4-FFF2-40B4-BE49-F238E27FC236}">
                    <a16:creationId xmlns:a16="http://schemas.microsoft.com/office/drawing/2014/main" id="{2D3FCD6E-01DB-CE57-0B56-EC6F2E8736F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91603" y="5258333"/>
                <a:ext cx="595292" cy="595292"/>
              </a:xfrm>
              <a:prstGeom prst="rect">
                <a:avLst/>
              </a:prstGeom>
            </p:spPr>
          </p:pic>
        </p:grpSp>
        <p:grpSp>
          <p:nvGrpSpPr>
            <p:cNvPr id="92" name="グループ化 91">
              <a:extLst>
                <a:ext uri="{FF2B5EF4-FFF2-40B4-BE49-F238E27FC236}">
                  <a16:creationId xmlns:a16="http://schemas.microsoft.com/office/drawing/2014/main" id="{F52DD44D-A561-00F9-DB71-4D2F140A6D3F}"/>
                </a:ext>
              </a:extLst>
            </p:cNvPr>
            <p:cNvGrpSpPr/>
            <p:nvPr/>
          </p:nvGrpSpPr>
          <p:grpSpPr>
            <a:xfrm>
              <a:off x="1740315" y="3000265"/>
              <a:ext cx="792000" cy="967829"/>
              <a:chOff x="1740315" y="3000265"/>
              <a:chExt cx="792000" cy="967829"/>
            </a:xfrm>
          </p:grpSpPr>
          <p:cxnSp>
            <p:nvCxnSpPr>
              <p:cNvPr id="71" name="直線矢印コネクタ 70">
                <a:extLst>
                  <a:ext uri="{FF2B5EF4-FFF2-40B4-BE49-F238E27FC236}">
                    <a16:creationId xmlns:a16="http://schemas.microsoft.com/office/drawing/2014/main" id="{B89BB3A0-DFD8-1C35-8A19-B1C1AFBCB914}"/>
                  </a:ext>
                </a:extLst>
              </p:cNvPr>
              <p:cNvCxnSpPr/>
              <p:nvPr/>
            </p:nvCxnSpPr>
            <p:spPr>
              <a:xfrm>
                <a:off x="1740315" y="3780713"/>
                <a:ext cx="7920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66BB7EF7-CB18-0C5D-20F8-D1D30661365F}"/>
                  </a:ext>
                </a:extLst>
              </p:cNvPr>
              <p:cNvCxnSpPr/>
              <p:nvPr/>
            </p:nvCxnSpPr>
            <p:spPr>
              <a:xfrm>
                <a:off x="1740315" y="3185450"/>
                <a:ext cx="7920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四角形: 角を丸くする 53">
                <a:extLst>
                  <a:ext uri="{FF2B5EF4-FFF2-40B4-BE49-F238E27FC236}">
                    <a16:creationId xmlns:a16="http://schemas.microsoft.com/office/drawing/2014/main" id="{57B23245-BB3B-C7D6-F351-7B4074C25B03}"/>
                  </a:ext>
                </a:extLst>
              </p:cNvPr>
              <p:cNvSpPr/>
              <p:nvPr/>
            </p:nvSpPr>
            <p:spPr>
              <a:xfrm>
                <a:off x="1949197" y="3000265"/>
                <a:ext cx="282796" cy="967829"/>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ランダム割付</a:t>
                </a:r>
              </a:p>
            </p:txBody>
          </p:sp>
        </p:grpSp>
        <p:grpSp>
          <p:nvGrpSpPr>
            <p:cNvPr id="97" name="グループ化 96">
              <a:extLst>
                <a:ext uri="{FF2B5EF4-FFF2-40B4-BE49-F238E27FC236}">
                  <a16:creationId xmlns:a16="http://schemas.microsoft.com/office/drawing/2014/main" id="{549DA1D8-8A8A-A10B-1B04-F02D971B113D}"/>
                </a:ext>
              </a:extLst>
            </p:cNvPr>
            <p:cNvGrpSpPr/>
            <p:nvPr/>
          </p:nvGrpSpPr>
          <p:grpSpPr>
            <a:xfrm>
              <a:off x="4321551" y="2842869"/>
              <a:ext cx="797406" cy="595292"/>
              <a:chOff x="4321551" y="2842869"/>
              <a:chExt cx="797406" cy="595292"/>
            </a:xfrm>
          </p:grpSpPr>
          <p:sp>
            <p:nvSpPr>
              <p:cNvPr id="75" name="正方形/長方形 74">
                <a:extLst>
                  <a:ext uri="{FF2B5EF4-FFF2-40B4-BE49-F238E27FC236}">
                    <a16:creationId xmlns:a16="http://schemas.microsoft.com/office/drawing/2014/main" id="{C825DC02-C9F1-D763-42AD-7F06A41BB2E4}"/>
                  </a:ext>
                </a:extLst>
              </p:cNvPr>
              <p:cNvSpPr/>
              <p:nvPr/>
            </p:nvSpPr>
            <p:spPr>
              <a:xfrm>
                <a:off x="4323634" y="2842869"/>
                <a:ext cx="795323" cy="595292"/>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6" name="グループ化 95">
                <a:extLst>
                  <a:ext uri="{FF2B5EF4-FFF2-40B4-BE49-F238E27FC236}">
                    <a16:creationId xmlns:a16="http://schemas.microsoft.com/office/drawing/2014/main" id="{8401F812-41F7-B93E-7AA7-AA660B0E1FE6}"/>
                  </a:ext>
                </a:extLst>
              </p:cNvPr>
              <p:cNvGrpSpPr/>
              <p:nvPr/>
            </p:nvGrpSpPr>
            <p:grpSpPr>
              <a:xfrm>
                <a:off x="4321551" y="2956066"/>
                <a:ext cx="661211" cy="380298"/>
                <a:chOff x="4321551" y="2956066"/>
                <a:chExt cx="661211" cy="380298"/>
              </a:xfrm>
            </p:grpSpPr>
            <p:pic>
              <p:nvPicPr>
                <p:cNvPr id="81" name="グラフィックス 80" descr="女性 単色塗りつぶし">
                  <a:extLst>
                    <a:ext uri="{FF2B5EF4-FFF2-40B4-BE49-F238E27FC236}">
                      <a16:creationId xmlns:a16="http://schemas.microsoft.com/office/drawing/2014/main" id="{14218534-FAD3-D956-6811-D44533FCFF3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21551" y="2958364"/>
                  <a:ext cx="378000" cy="378000"/>
                </a:xfrm>
                <a:prstGeom prst="rect">
                  <a:avLst/>
                </a:prstGeom>
              </p:spPr>
            </p:pic>
            <p:pic>
              <p:nvPicPr>
                <p:cNvPr id="83" name="グラフィックス 82" descr="女性 枠線">
                  <a:extLst>
                    <a:ext uri="{FF2B5EF4-FFF2-40B4-BE49-F238E27FC236}">
                      <a16:creationId xmlns:a16="http://schemas.microsoft.com/office/drawing/2014/main" id="{88C74387-A64C-A643-A843-36E45046B86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04762" y="2956066"/>
                  <a:ext cx="378000" cy="378000"/>
                </a:xfrm>
                <a:prstGeom prst="rect">
                  <a:avLst/>
                </a:prstGeom>
              </p:spPr>
            </p:pic>
          </p:grpSp>
        </p:grpSp>
        <p:grpSp>
          <p:nvGrpSpPr>
            <p:cNvPr id="95" name="グループ化 94">
              <a:extLst>
                <a:ext uri="{FF2B5EF4-FFF2-40B4-BE49-F238E27FC236}">
                  <a16:creationId xmlns:a16="http://schemas.microsoft.com/office/drawing/2014/main" id="{9F44CF35-DB0E-0C99-4C70-7E8DB93F2893}"/>
                </a:ext>
              </a:extLst>
            </p:cNvPr>
            <p:cNvGrpSpPr/>
            <p:nvPr/>
          </p:nvGrpSpPr>
          <p:grpSpPr>
            <a:xfrm>
              <a:off x="4319800" y="2953594"/>
              <a:ext cx="799157" cy="1284076"/>
              <a:chOff x="4319800" y="2953594"/>
              <a:chExt cx="799157" cy="1284076"/>
            </a:xfrm>
          </p:grpSpPr>
          <p:sp>
            <p:nvSpPr>
              <p:cNvPr id="86" name="正方形/長方形 85">
                <a:extLst>
                  <a:ext uri="{FF2B5EF4-FFF2-40B4-BE49-F238E27FC236}">
                    <a16:creationId xmlns:a16="http://schemas.microsoft.com/office/drawing/2014/main" id="{20E37F62-B89C-334B-9B39-1D87FD6CA5F8}"/>
                  </a:ext>
                </a:extLst>
              </p:cNvPr>
              <p:cNvSpPr/>
              <p:nvPr/>
            </p:nvSpPr>
            <p:spPr>
              <a:xfrm>
                <a:off x="4323634" y="3642378"/>
                <a:ext cx="795323" cy="595292"/>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4" name="グループ化 93">
                <a:extLst>
                  <a:ext uri="{FF2B5EF4-FFF2-40B4-BE49-F238E27FC236}">
                    <a16:creationId xmlns:a16="http://schemas.microsoft.com/office/drawing/2014/main" id="{B6382BB1-D6F3-687D-2035-58FE1389C759}"/>
                  </a:ext>
                </a:extLst>
              </p:cNvPr>
              <p:cNvGrpSpPr/>
              <p:nvPr/>
            </p:nvGrpSpPr>
            <p:grpSpPr>
              <a:xfrm>
                <a:off x="4319800" y="2953594"/>
                <a:ext cx="798029" cy="1206597"/>
                <a:chOff x="4319800" y="2953594"/>
                <a:chExt cx="798029" cy="1206597"/>
              </a:xfrm>
            </p:grpSpPr>
            <p:pic>
              <p:nvPicPr>
                <p:cNvPr id="85" name="グラフィックス 84" descr="女性 単色塗りつぶし">
                  <a:extLst>
                    <a:ext uri="{FF2B5EF4-FFF2-40B4-BE49-F238E27FC236}">
                      <a16:creationId xmlns:a16="http://schemas.microsoft.com/office/drawing/2014/main" id="{14297904-19D5-A31B-2568-2DBF21CF06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19800" y="3780713"/>
                  <a:ext cx="378000" cy="378000"/>
                </a:xfrm>
                <a:prstGeom prst="rect">
                  <a:avLst/>
                </a:prstGeom>
              </p:spPr>
            </p:pic>
            <p:pic>
              <p:nvPicPr>
                <p:cNvPr id="88" name="グラフィックス 87" descr="男性 枠線">
                  <a:extLst>
                    <a:ext uri="{FF2B5EF4-FFF2-40B4-BE49-F238E27FC236}">
                      <a16:creationId xmlns:a16="http://schemas.microsoft.com/office/drawing/2014/main" id="{853C5EBB-DB3A-EB51-AC34-4A13D59B374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64239" y="2956769"/>
                  <a:ext cx="378000" cy="378000"/>
                </a:xfrm>
                <a:prstGeom prst="rect">
                  <a:avLst/>
                </a:prstGeom>
              </p:spPr>
            </p:pic>
            <p:pic>
              <p:nvPicPr>
                <p:cNvPr id="89" name="グラフィックス 88" descr="女性 枠線">
                  <a:extLst>
                    <a:ext uri="{FF2B5EF4-FFF2-40B4-BE49-F238E27FC236}">
                      <a16:creationId xmlns:a16="http://schemas.microsoft.com/office/drawing/2014/main" id="{67C39688-8700-96F6-E3C1-82EC48B2DF2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11794" y="3782191"/>
                  <a:ext cx="378000" cy="378000"/>
                </a:xfrm>
                <a:prstGeom prst="rect">
                  <a:avLst/>
                </a:prstGeom>
              </p:spPr>
            </p:pic>
            <p:pic>
              <p:nvPicPr>
                <p:cNvPr id="90" name="グラフィックス 89" descr="男性 枠線">
                  <a:extLst>
                    <a:ext uri="{FF2B5EF4-FFF2-40B4-BE49-F238E27FC236}">
                      <a16:creationId xmlns:a16="http://schemas.microsoft.com/office/drawing/2014/main" id="{EFCBD1FA-5146-C12C-571F-D77977EF743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739829" y="2953594"/>
                  <a:ext cx="378000" cy="378000"/>
                </a:xfrm>
                <a:prstGeom prst="rect">
                  <a:avLst/>
                </a:prstGeom>
              </p:spPr>
            </p:pic>
          </p:grpSp>
        </p:grpSp>
        <p:grpSp>
          <p:nvGrpSpPr>
            <p:cNvPr id="93" name="グループ化 92">
              <a:extLst>
                <a:ext uri="{FF2B5EF4-FFF2-40B4-BE49-F238E27FC236}">
                  <a16:creationId xmlns:a16="http://schemas.microsoft.com/office/drawing/2014/main" id="{46BB586E-49B4-2A5F-860A-FEFD9C3A4F9D}"/>
                </a:ext>
              </a:extLst>
            </p:cNvPr>
            <p:cNvGrpSpPr/>
            <p:nvPr/>
          </p:nvGrpSpPr>
          <p:grpSpPr>
            <a:xfrm>
              <a:off x="3462435" y="3010804"/>
              <a:ext cx="792000" cy="967829"/>
              <a:chOff x="3462435" y="3010804"/>
              <a:chExt cx="792000" cy="967829"/>
            </a:xfrm>
          </p:grpSpPr>
          <p:cxnSp>
            <p:nvCxnSpPr>
              <p:cNvPr id="73" name="直線矢印コネクタ 72">
                <a:extLst>
                  <a:ext uri="{FF2B5EF4-FFF2-40B4-BE49-F238E27FC236}">
                    <a16:creationId xmlns:a16="http://schemas.microsoft.com/office/drawing/2014/main" id="{B71E4B21-3087-2C33-062B-57AFA907498F}"/>
                  </a:ext>
                </a:extLst>
              </p:cNvPr>
              <p:cNvCxnSpPr/>
              <p:nvPr/>
            </p:nvCxnSpPr>
            <p:spPr>
              <a:xfrm>
                <a:off x="3462435" y="3185450"/>
                <a:ext cx="7920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a:extLst>
                  <a:ext uri="{FF2B5EF4-FFF2-40B4-BE49-F238E27FC236}">
                    <a16:creationId xmlns:a16="http://schemas.microsoft.com/office/drawing/2014/main" id="{E4D07312-10C0-99DF-26A5-4658CA7867AD}"/>
                  </a:ext>
                </a:extLst>
              </p:cNvPr>
              <p:cNvCxnSpPr/>
              <p:nvPr/>
            </p:nvCxnSpPr>
            <p:spPr>
              <a:xfrm>
                <a:off x="3462435" y="3780713"/>
                <a:ext cx="7920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四角形: 角を丸くする 90">
                <a:extLst>
                  <a:ext uri="{FF2B5EF4-FFF2-40B4-BE49-F238E27FC236}">
                    <a16:creationId xmlns:a16="http://schemas.microsoft.com/office/drawing/2014/main" id="{43DBE42C-7BA9-B21C-B466-E1F1315E2E8B}"/>
                  </a:ext>
                </a:extLst>
              </p:cNvPr>
              <p:cNvSpPr/>
              <p:nvPr/>
            </p:nvSpPr>
            <p:spPr>
              <a:xfrm>
                <a:off x="3669752" y="3010804"/>
                <a:ext cx="282796" cy="967829"/>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ja-JP" altLang="en-US" sz="1000" b="1" dirty="0">
                    <a:solidFill>
                      <a:schemeClr val="tx1"/>
                    </a:solidFill>
                    <a:latin typeface="メイリオ" panose="020B0604030504040204" pitchFamily="50" charset="-128"/>
                    <a:ea typeface="メイリオ" panose="020B0604030504040204" pitchFamily="50" charset="-128"/>
                  </a:rPr>
                  <a:t>差を分析</a:t>
                </a:r>
                <a:endParaRPr kumimoji="1" lang="ja-JP" altLang="en-US" sz="1000" b="1" dirty="0">
                  <a:solidFill>
                    <a:schemeClr val="tx1"/>
                  </a:solidFill>
                  <a:latin typeface="メイリオ" panose="020B0604030504040204" pitchFamily="50" charset="-128"/>
                  <a:ea typeface="メイリオ" panose="020B0604030504040204" pitchFamily="50" charset="-128"/>
                </a:endParaRPr>
              </a:p>
            </p:txBody>
          </p:sp>
        </p:grpSp>
      </p:grpSp>
      <p:sp>
        <p:nvSpPr>
          <p:cNvPr id="101" name="四角形: 角を丸くする 100">
            <a:extLst>
              <a:ext uri="{FF2B5EF4-FFF2-40B4-BE49-F238E27FC236}">
                <a16:creationId xmlns:a16="http://schemas.microsoft.com/office/drawing/2014/main" id="{E2C8BB65-1060-8B45-210C-73D1EAC32CE1}"/>
              </a:ext>
            </a:extLst>
          </p:cNvPr>
          <p:cNvSpPr/>
          <p:nvPr/>
        </p:nvSpPr>
        <p:spPr>
          <a:xfrm>
            <a:off x="7051196" y="2195488"/>
            <a:ext cx="3731699" cy="399893"/>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差の差分析</a:t>
            </a:r>
            <a:endParaRPr kumimoji="1" lang="ja-JP" altLang="en-US" sz="2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04" name="四角形: 角を丸くする 103">
            <a:extLst>
              <a:ext uri="{FF2B5EF4-FFF2-40B4-BE49-F238E27FC236}">
                <a16:creationId xmlns:a16="http://schemas.microsoft.com/office/drawing/2014/main" id="{4B80ADFE-ABA3-4489-BD9E-E126808C7FFD}"/>
              </a:ext>
            </a:extLst>
          </p:cNvPr>
          <p:cNvSpPr/>
          <p:nvPr/>
        </p:nvSpPr>
        <p:spPr>
          <a:xfrm>
            <a:off x="6372334" y="4631658"/>
            <a:ext cx="5120632" cy="1903531"/>
          </a:xfrm>
          <a:prstGeom prst="roundRect">
            <a:avLst>
              <a:gd name="adj" fmla="val 10214"/>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四角形: 角を丸くする 104">
            <a:extLst>
              <a:ext uri="{FF2B5EF4-FFF2-40B4-BE49-F238E27FC236}">
                <a16:creationId xmlns:a16="http://schemas.microsoft.com/office/drawing/2014/main" id="{0DE8BA6C-AAEC-562B-8CB1-75BF63C0B4CE}"/>
              </a:ext>
            </a:extLst>
          </p:cNvPr>
          <p:cNvSpPr/>
          <p:nvPr/>
        </p:nvSpPr>
        <p:spPr>
          <a:xfrm>
            <a:off x="7051196" y="4410604"/>
            <a:ext cx="3731699" cy="39989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回帰分析</a:t>
            </a:r>
          </a:p>
        </p:txBody>
      </p:sp>
      <p:sp>
        <p:nvSpPr>
          <p:cNvPr id="106" name="四角形: 角を丸くする 105">
            <a:extLst>
              <a:ext uri="{FF2B5EF4-FFF2-40B4-BE49-F238E27FC236}">
                <a16:creationId xmlns:a16="http://schemas.microsoft.com/office/drawing/2014/main" id="{9C1C7287-93AD-6F86-38E6-CB003E5D30F3}"/>
              </a:ext>
            </a:extLst>
          </p:cNvPr>
          <p:cNvSpPr/>
          <p:nvPr/>
        </p:nvSpPr>
        <p:spPr>
          <a:xfrm>
            <a:off x="731520" y="4630080"/>
            <a:ext cx="5120632" cy="1903531"/>
          </a:xfrm>
          <a:prstGeom prst="roundRect">
            <a:avLst>
              <a:gd name="adj" fmla="val 10214"/>
            </a:avLst>
          </a:prstGeom>
          <a:solidFill>
            <a:srgbClr val="FFE7F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四角形: 角を丸くする 106">
            <a:extLst>
              <a:ext uri="{FF2B5EF4-FFF2-40B4-BE49-F238E27FC236}">
                <a16:creationId xmlns:a16="http://schemas.microsoft.com/office/drawing/2014/main" id="{71BC1DAC-2EA8-73E7-1ACA-84A4A72641C8}"/>
              </a:ext>
            </a:extLst>
          </p:cNvPr>
          <p:cNvSpPr/>
          <p:nvPr/>
        </p:nvSpPr>
        <p:spPr>
          <a:xfrm>
            <a:off x="1410382" y="4409026"/>
            <a:ext cx="3731699" cy="399893"/>
          </a:xfrm>
          <a:prstGeom prst="roundRect">
            <a:avLst/>
          </a:prstGeom>
          <a:solidFill>
            <a:srgbClr val="FF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回帰不連続デザイン</a:t>
            </a:r>
          </a:p>
        </p:txBody>
      </p:sp>
      <p:sp>
        <p:nvSpPr>
          <p:cNvPr id="3" name="楕円 2">
            <a:extLst>
              <a:ext uri="{FF2B5EF4-FFF2-40B4-BE49-F238E27FC236}">
                <a16:creationId xmlns:a16="http://schemas.microsoft.com/office/drawing/2014/main" id="{2BEFAD95-5656-5FA9-3E01-A5E6A2710666}"/>
              </a:ext>
            </a:extLst>
          </p:cNvPr>
          <p:cNvSpPr/>
          <p:nvPr/>
        </p:nvSpPr>
        <p:spPr>
          <a:xfrm>
            <a:off x="5444405" y="3870123"/>
            <a:ext cx="1407471" cy="1147341"/>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代表的な</a:t>
            </a:r>
            <a:endParaRPr lang="en-US" altLang="ja-JP"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r>
              <a:rPr kumimoji="1" lang="ja-JP" altLang="en-US"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検証手法</a:t>
            </a:r>
          </a:p>
        </p:txBody>
      </p:sp>
      <p:sp>
        <p:nvSpPr>
          <p:cNvPr id="108" name="テキスト ボックス 107">
            <a:extLst>
              <a:ext uri="{FF2B5EF4-FFF2-40B4-BE49-F238E27FC236}">
                <a16:creationId xmlns:a16="http://schemas.microsoft.com/office/drawing/2014/main" id="{07ECD438-A31B-B018-09A5-A9C6C406866C}"/>
              </a:ext>
            </a:extLst>
          </p:cNvPr>
          <p:cNvSpPr txBox="1"/>
          <p:nvPr/>
        </p:nvSpPr>
        <p:spPr>
          <a:xfrm>
            <a:off x="673382" y="6585388"/>
            <a:ext cx="8217399" cy="215444"/>
          </a:xfrm>
          <a:prstGeom prst="rect">
            <a:avLst/>
          </a:prstGeom>
          <a:noFill/>
        </p:spPr>
        <p:txBody>
          <a:bodyPr wrap="square" rtlCol="0">
            <a:spAutoFit/>
          </a:bodyPr>
          <a:lstStyle/>
          <a:p>
            <a:r>
              <a:rPr lang="ja-JP" altLang="en-US" sz="800" b="1" dirty="0">
                <a:solidFill>
                  <a:schemeClr val="bg1">
                    <a:lumMod val="50000"/>
                  </a:schemeClr>
                </a:solidFill>
                <a:latin typeface="メイリオ" panose="020B0604030504040204" pitchFamily="50" charset="-128"/>
                <a:ea typeface="メイリオ" panose="020B0604030504040204" pitchFamily="50" charset="-128"/>
              </a:rPr>
              <a:t>（参考）中室牧子</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a:t>
            </a:r>
            <a:r>
              <a:rPr lang="ja-JP" altLang="en-US" sz="800" b="1" dirty="0">
                <a:solidFill>
                  <a:schemeClr val="bg1">
                    <a:lumMod val="50000"/>
                  </a:schemeClr>
                </a:solidFill>
                <a:latin typeface="メイリオ" panose="020B0604030504040204" pitchFamily="50" charset="-128"/>
                <a:ea typeface="メイリオ" panose="020B0604030504040204" pitchFamily="50" charset="-128"/>
              </a:rPr>
              <a:t>津川友介</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a:t>
            </a:r>
            <a:r>
              <a:rPr lang="ja-JP" altLang="en-US" sz="800" b="1" dirty="0">
                <a:solidFill>
                  <a:schemeClr val="bg1">
                    <a:lumMod val="50000"/>
                  </a:schemeClr>
                </a:solidFill>
                <a:latin typeface="メイリオ" panose="020B0604030504040204" pitchFamily="50" charset="-128"/>
                <a:ea typeface="メイリオ" panose="020B0604030504040204" pitchFamily="50" charset="-128"/>
              </a:rPr>
              <a:t>「原因と結果」の経済学</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a:t>
            </a:r>
            <a:r>
              <a:rPr lang="ja-JP" altLang="en-US" sz="800" b="1" dirty="0">
                <a:solidFill>
                  <a:schemeClr val="bg1">
                    <a:lumMod val="50000"/>
                  </a:schemeClr>
                </a:solidFill>
                <a:latin typeface="メイリオ" panose="020B0604030504040204" pitchFamily="50" charset="-128"/>
                <a:ea typeface="メイリオ" panose="020B0604030504040204" pitchFamily="50" charset="-128"/>
              </a:rPr>
              <a:t>データから真実を見抜く思考法</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a:t>
            </a:r>
            <a:r>
              <a:rPr lang="ja-JP" altLang="en-US" sz="800" b="1" dirty="0">
                <a:solidFill>
                  <a:schemeClr val="bg1">
                    <a:lumMod val="50000"/>
                  </a:schemeClr>
                </a:solidFill>
                <a:latin typeface="メイリオ" panose="020B0604030504040204" pitchFamily="50" charset="-128"/>
                <a:ea typeface="メイリオ" panose="020B0604030504040204" pitchFamily="50" charset="-128"/>
              </a:rPr>
              <a:t>から作成</a:t>
            </a:r>
            <a:endParaRPr lang="en-US" altLang="ja-JP" sz="800" b="1"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4" name="グラフィックス 3" descr="男性 単色塗りつぶし">
            <a:extLst>
              <a:ext uri="{FF2B5EF4-FFF2-40B4-BE49-F238E27FC236}">
                <a16:creationId xmlns:a16="http://schemas.microsoft.com/office/drawing/2014/main" id="{3E93DCD4-B7F0-94E3-6EBD-B3B4D70724A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16271" y="3744122"/>
            <a:ext cx="378000" cy="378000"/>
          </a:xfrm>
          <a:prstGeom prst="rect">
            <a:avLst/>
          </a:prstGeom>
        </p:spPr>
      </p:pic>
      <p:pic>
        <p:nvPicPr>
          <p:cNvPr id="18" name="グラフィックス 17" descr="男性 単色塗りつぶし">
            <a:extLst>
              <a:ext uri="{FF2B5EF4-FFF2-40B4-BE49-F238E27FC236}">
                <a16:creationId xmlns:a16="http://schemas.microsoft.com/office/drawing/2014/main" id="{62D86E37-3BEC-A9A1-C87C-3E21B7A1B35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997992" y="3739488"/>
            <a:ext cx="378000" cy="378000"/>
          </a:xfrm>
          <a:prstGeom prst="rect">
            <a:avLst/>
          </a:prstGeom>
        </p:spPr>
      </p:pic>
      <p:sp>
        <p:nvSpPr>
          <p:cNvPr id="28" name="正方形/長方形 27">
            <a:extLst>
              <a:ext uri="{FF2B5EF4-FFF2-40B4-BE49-F238E27FC236}">
                <a16:creationId xmlns:a16="http://schemas.microsoft.com/office/drawing/2014/main" id="{37C7E543-AFEE-1D33-4CE8-F11EFD6574E8}"/>
              </a:ext>
            </a:extLst>
          </p:cNvPr>
          <p:cNvSpPr/>
          <p:nvPr/>
        </p:nvSpPr>
        <p:spPr>
          <a:xfrm>
            <a:off x="7269745" y="2849012"/>
            <a:ext cx="3182964" cy="12668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2" name="直線コネクタ 161">
            <a:extLst>
              <a:ext uri="{FF2B5EF4-FFF2-40B4-BE49-F238E27FC236}">
                <a16:creationId xmlns:a16="http://schemas.microsoft.com/office/drawing/2014/main" id="{F9907908-4D8C-EE79-8F2B-866AB7A523A6}"/>
              </a:ext>
            </a:extLst>
          </p:cNvPr>
          <p:cNvCxnSpPr>
            <a:cxnSpLocks/>
          </p:cNvCxnSpPr>
          <p:nvPr/>
        </p:nvCxnSpPr>
        <p:spPr>
          <a:xfrm flipV="1">
            <a:off x="7801774" y="3457155"/>
            <a:ext cx="2201548" cy="386889"/>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3" name="直線コネクタ 162">
            <a:extLst>
              <a:ext uri="{FF2B5EF4-FFF2-40B4-BE49-F238E27FC236}">
                <a16:creationId xmlns:a16="http://schemas.microsoft.com/office/drawing/2014/main" id="{1305FACC-D423-1738-B743-708F3B25AA06}"/>
              </a:ext>
            </a:extLst>
          </p:cNvPr>
          <p:cNvCxnSpPr>
            <a:cxnSpLocks/>
          </p:cNvCxnSpPr>
          <p:nvPr/>
        </p:nvCxnSpPr>
        <p:spPr>
          <a:xfrm flipV="1">
            <a:off x="7790006" y="3381040"/>
            <a:ext cx="1135724" cy="19626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4" name="直線コネクタ 163">
            <a:extLst>
              <a:ext uri="{FF2B5EF4-FFF2-40B4-BE49-F238E27FC236}">
                <a16:creationId xmlns:a16="http://schemas.microsoft.com/office/drawing/2014/main" id="{1AE74E3E-898F-BBF7-21D8-85A81DF76B54}"/>
              </a:ext>
            </a:extLst>
          </p:cNvPr>
          <p:cNvCxnSpPr>
            <a:cxnSpLocks/>
          </p:cNvCxnSpPr>
          <p:nvPr/>
        </p:nvCxnSpPr>
        <p:spPr>
          <a:xfrm flipV="1">
            <a:off x="8857261" y="2934549"/>
            <a:ext cx="1036795" cy="45214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5" name="直線コネクタ 164">
            <a:extLst>
              <a:ext uri="{FF2B5EF4-FFF2-40B4-BE49-F238E27FC236}">
                <a16:creationId xmlns:a16="http://schemas.microsoft.com/office/drawing/2014/main" id="{723DBBDD-E085-4545-E623-0137C791597D}"/>
              </a:ext>
            </a:extLst>
          </p:cNvPr>
          <p:cNvCxnSpPr>
            <a:cxnSpLocks/>
          </p:cNvCxnSpPr>
          <p:nvPr/>
        </p:nvCxnSpPr>
        <p:spPr>
          <a:xfrm flipV="1">
            <a:off x="8866332" y="3190430"/>
            <a:ext cx="1135724" cy="196268"/>
          </a:xfrm>
          <a:prstGeom prst="line">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0917D34A-BC2E-8669-6BFF-CF3ABD83831F}"/>
              </a:ext>
            </a:extLst>
          </p:cNvPr>
          <p:cNvGrpSpPr/>
          <p:nvPr/>
        </p:nvGrpSpPr>
        <p:grpSpPr>
          <a:xfrm>
            <a:off x="6958927" y="2632672"/>
            <a:ext cx="4665611" cy="1606759"/>
            <a:chOff x="6958927" y="2632672"/>
            <a:chExt cx="4665611" cy="1606759"/>
          </a:xfrm>
        </p:grpSpPr>
        <p:grpSp>
          <p:nvGrpSpPr>
            <p:cNvPr id="167" name="グループ化 166">
              <a:extLst>
                <a:ext uri="{FF2B5EF4-FFF2-40B4-BE49-F238E27FC236}">
                  <a16:creationId xmlns:a16="http://schemas.microsoft.com/office/drawing/2014/main" id="{FB18B5FE-1B93-26AD-0DB0-AC38B2E8328B}"/>
                </a:ext>
              </a:extLst>
            </p:cNvPr>
            <p:cNvGrpSpPr/>
            <p:nvPr/>
          </p:nvGrpSpPr>
          <p:grpSpPr>
            <a:xfrm>
              <a:off x="6958927" y="2632672"/>
              <a:ext cx="4481218" cy="1606759"/>
              <a:chOff x="6958927" y="2632672"/>
              <a:chExt cx="4481218" cy="1606759"/>
            </a:xfrm>
          </p:grpSpPr>
          <p:grpSp>
            <p:nvGrpSpPr>
              <p:cNvPr id="172" name="グループ化 171">
                <a:extLst>
                  <a:ext uri="{FF2B5EF4-FFF2-40B4-BE49-F238E27FC236}">
                    <a16:creationId xmlns:a16="http://schemas.microsoft.com/office/drawing/2014/main" id="{65A32B98-78F4-CBAB-8381-3914AE808078}"/>
                  </a:ext>
                </a:extLst>
              </p:cNvPr>
              <p:cNvGrpSpPr/>
              <p:nvPr/>
            </p:nvGrpSpPr>
            <p:grpSpPr>
              <a:xfrm>
                <a:off x="6958927" y="2632672"/>
                <a:ext cx="4045958" cy="1606759"/>
                <a:chOff x="6958927" y="2632672"/>
                <a:chExt cx="4045958" cy="1606759"/>
              </a:xfrm>
            </p:grpSpPr>
            <p:grpSp>
              <p:nvGrpSpPr>
                <p:cNvPr id="174" name="グループ化 173">
                  <a:extLst>
                    <a:ext uri="{FF2B5EF4-FFF2-40B4-BE49-F238E27FC236}">
                      <a16:creationId xmlns:a16="http://schemas.microsoft.com/office/drawing/2014/main" id="{469A8479-D1A4-4AE4-3909-AEB10F59DCCA}"/>
                    </a:ext>
                  </a:extLst>
                </p:cNvPr>
                <p:cNvGrpSpPr/>
                <p:nvPr/>
              </p:nvGrpSpPr>
              <p:grpSpPr>
                <a:xfrm>
                  <a:off x="6958927" y="2632672"/>
                  <a:ext cx="4045958" cy="1606759"/>
                  <a:chOff x="6958927" y="2632672"/>
                  <a:chExt cx="4045958" cy="1606759"/>
                </a:xfrm>
              </p:grpSpPr>
              <p:grpSp>
                <p:nvGrpSpPr>
                  <p:cNvPr id="181" name="グループ化 180">
                    <a:extLst>
                      <a:ext uri="{FF2B5EF4-FFF2-40B4-BE49-F238E27FC236}">
                        <a16:creationId xmlns:a16="http://schemas.microsoft.com/office/drawing/2014/main" id="{04E56D3D-B849-735F-8BCD-0F151DED6985}"/>
                      </a:ext>
                    </a:extLst>
                  </p:cNvPr>
                  <p:cNvGrpSpPr/>
                  <p:nvPr/>
                </p:nvGrpSpPr>
                <p:grpSpPr>
                  <a:xfrm>
                    <a:off x="6958927" y="2632672"/>
                    <a:ext cx="4045958" cy="1606759"/>
                    <a:chOff x="6958927" y="2632672"/>
                    <a:chExt cx="4045958" cy="1606759"/>
                  </a:xfrm>
                </p:grpSpPr>
                <p:grpSp>
                  <p:nvGrpSpPr>
                    <p:cNvPr id="184" name="グループ化 183">
                      <a:extLst>
                        <a:ext uri="{FF2B5EF4-FFF2-40B4-BE49-F238E27FC236}">
                          <a16:creationId xmlns:a16="http://schemas.microsoft.com/office/drawing/2014/main" id="{C87A3D4C-13AA-D692-20A9-6061E0C8C095}"/>
                        </a:ext>
                      </a:extLst>
                    </p:cNvPr>
                    <p:cNvGrpSpPr/>
                    <p:nvPr/>
                  </p:nvGrpSpPr>
                  <p:grpSpPr>
                    <a:xfrm>
                      <a:off x="6958927" y="2632672"/>
                      <a:ext cx="4045958" cy="1606759"/>
                      <a:chOff x="6958927" y="2632672"/>
                      <a:chExt cx="4045958" cy="1606759"/>
                    </a:xfrm>
                  </p:grpSpPr>
                  <p:grpSp>
                    <p:nvGrpSpPr>
                      <p:cNvPr id="188" name="グループ化 187">
                        <a:extLst>
                          <a:ext uri="{FF2B5EF4-FFF2-40B4-BE49-F238E27FC236}">
                            <a16:creationId xmlns:a16="http://schemas.microsoft.com/office/drawing/2014/main" id="{7236D3E1-1535-8CA1-271E-0EB90F5979C8}"/>
                          </a:ext>
                        </a:extLst>
                      </p:cNvPr>
                      <p:cNvGrpSpPr/>
                      <p:nvPr/>
                    </p:nvGrpSpPr>
                    <p:grpSpPr>
                      <a:xfrm>
                        <a:off x="6958927" y="2632672"/>
                        <a:ext cx="4045958" cy="1606759"/>
                        <a:chOff x="6958927" y="2632672"/>
                        <a:chExt cx="4045958" cy="1606759"/>
                      </a:xfrm>
                    </p:grpSpPr>
                    <p:grpSp>
                      <p:nvGrpSpPr>
                        <p:cNvPr id="198" name="グループ化 197">
                          <a:extLst>
                            <a:ext uri="{FF2B5EF4-FFF2-40B4-BE49-F238E27FC236}">
                              <a16:creationId xmlns:a16="http://schemas.microsoft.com/office/drawing/2014/main" id="{E23838D2-D4A2-D13D-6BD2-5D0CA90FD019}"/>
                            </a:ext>
                          </a:extLst>
                        </p:cNvPr>
                        <p:cNvGrpSpPr/>
                        <p:nvPr/>
                      </p:nvGrpSpPr>
                      <p:grpSpPr>
                        <a:xfrm>
                          <a:off x="7254137" y="2782228"/>
                          <a:ext cx="3273287" cy="1342234"/>
                          <a:chOff x="7254137" y="2782228"/>
                          <a:chExt cx="3273287" cy="1342234"/>
                        </a:xfrm>
                      </p:grpSpPr>
                      <p:cxnSp>
                        <p:nvCxnSpPr>
                          <p:cNvPr id="204" name="直線矢印コネクタ 203">
                            <a:extLst>
                              <a:ext uri="{FF2B5EF4-FFF2-40B4-BE49-F238E27FC236}">
                                <a16:creationId xmlns:a16="http://schemas.microsoft.com/office/drawing/2014/main" id="{DF38B181-04A4-A612-0770-D9B914DB81D1}"/>
                              </a:ext>
                            </a:extLst>
                          </p:cNvPr>
                          <p:cNvCxnSpPr/>
                          <p:nvPr/>
                        </p:nvCxnSpPr>
                        <p:spPr>
                          <a:xfrm>
                            <a:off x="7254137" y="4114938"/>
                            <a:ext cx="3273287"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5" name="直線矢印コネクタ 204">
                            <a:extLst>
                              <a:ext uri="{FF2B5EF4-FFF2-40B4-BE49-F238E27FC236}">
                                <a16:creationId xmlns:a16="http://schemas.microsoft.com/office/drawing/2014/main" id="{EFB9A102-FDBA-EBEE-B5B6-CE700D5D3F60}"/>
                              </a:ext>
                            </a:extLst>
                          </p:cNvPr>
                          <p:cNvCxnSpPr>
                            <a:cxnSpLocks/>
                          </p:cNvCxnSpPr>
                          <p:nvPr/>
                        </p:nvCxnSpPr>
                        <p:spPr>
                          <a:xfrm flipV="1">
                            <a:off x="7266042" y="2782228"/>
                            <a:ext cx="0" cy="134223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99" name="直線コネクタ 198">
                          <a:extLst>
                            <a:ext uri="{FF2B5EF4-FFF2-40B4-BE49-F238E27FC236}">
                              <a16:creationId xmlns:a16="http://schemas.microsoft.com/office/drawing/2014/main" id="{2E77670F-6013-9E21-5FA5-954F0EFE883D}"/>
                            </a:ext>
                          </a:extLst>
                        </p:cNvPr>
                        <p:cNvCxnSpPr/>
                        <p:nvPr/>
                      </p:nvCxnSpPr>
                      <p:spPr>
                        <a:xfrm>
                          <a:off x="8871731" y="4021266"/>
                          <a:ext cx="0" cy="188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a:extLst>
                            <a:ext uri="{FF2B5EF4-FFF2-40B4-BE49-F238E27FC236}">
                              <a16:creationId xmlns:a16="http://schemas.microsoft.com/office/drawing/2014/main" id="{85F36EF5-3FFC-FEBD-2249-9E8D7C2CA2C9}"/>
                            </a:ext>
                          </a:extLst>
                        </p:cNvPr>
                        <p:cNvCxnSpPr/>
                        <p:nvPr/>
                      </p:nvCxnSpPr>
                      <p:spPr>
                        <a:xfrm>
                          <a:off x="7804931" y="4021266"/>
                          <a:ext cx="0" cy="188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直線コネクタ 200">
                          <a:extLst>
                            <a:ext uri="{FF2B5EF4-FFF2-40B4-BE49-F238E27FC236}">
                              <a16:creationId xmlns:a16="http://schemas.microsoft.com/office/drawing/2014/main" id="{9E1AE61A-A35B-1D29-678D-F01FDB5513EC}"/>
                            </a:ext>
                          </a:extLst>
                        </p:cNvPr>
                        <p:cNvCxnSpPr/>
                        <p:nvPr/>
                      </p:nvCxnSpPr>
                      <p:spPr>
                        <a:xfrm>
                          <a:off x="9948056" y="4021266"/>
                          <a:ext cx="0" cy="188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2" name="テキスト ボックス 201">
                          <a:extLst>
                            <a:ext uri="{FF2B5EF4-FFF2-40B4-BE49-F238E27FC236}">
                              <a16:creationId xmlns:a16="http://schemas.microsoft.com/office/drawing/2014/main" id="{191A07C1-AAC8-ED8F-91B2-39F4E9C40A5F}"/>
                            </a:ext>
                          </a:extLst>
                        </p:cNvPr>
                        <p:cNvSpPr txBox="1"/>
                        <p:nvPr/>
                      </p:nvSpPr>
                      <p:spPr>
                        <a:xfrm>
                          <a:off x="6958927" y="2632672"/>
                          <a:ext cx="614230" cy="215444"/>
                        </a:xfrm>
                        <a:prstGeom prst="rect">
                          <a:avLst/>
                        </a:prstGeom>
                        <a:noFill/>
                      </p:spPr>
                      <p:txBody>
                        <a:bodyPr wrap="square" rtlCol="0">
                          <a:spAutoFit/>
                        </a:bodyPr>
                        <a:lstStyle/>
                        <a:p>
                          <a:pPr algn="ctr"/>
                          <a:r>
                            <a:rPr kumimoji="1" lang="ja-JP" altLang="en-US" sz="800" b="1" dirty="0">
                              <a:latin typeface="メイリオ" panose="020B0604030504040204" pitchFamily="50" charset="-128"/>
                              <a:ea typeface="メイリオ" panose="020B0604030504040204" pitchFamily="50" charset="-128"/>
                            </a:rPr>
                            <a:t>（売上）</a:t>
                          </a:r>
                        </a:p>
                      </p:txBody>
                    </p:sp>
                    <p:sp>
                      <p:nvSpPr>
                        <p:cNvPr id="203" name="テキスト ボックス 202">
                          <a:extLst>
                            <a:ext uri="{FF2B5EF4-FFF2-40B4-BE49-F238E27FC236}">
                              <a16:creationId xmlns:a16="http://schemas.microsoft.com/office/drawing/2014/main" id="{D82B2AB9-FB7F-F5C8-B21B-45279E996D5E}"/>
                            </a:ext>
                          </a:extLst>
                        </p:cNvPr>
                        <p:cNvSpPr txBox="1"/>
                        <p:nvPr/>
                      </p:nvSpPr>
                      <p:spPr>
                        <a:xfrm>
                          <a:off x="10390655" y="4023987"/>
                          <a:ext cx="614230" cy="215444"/>
                        </a:xfrm>
                        <a:prstGeom prst="rect">
                          <a:avLst/>
                        </a:prstGeom>
                        <a:noFill/>
                      </p:spPr>
                      <p:txBody>
                        <a:bodyPr wrap="square" rtlCol="0">
                          <a:spAutoFit/>
                        </a:bodyPr>
                        <a:lstStyle/>
                        <a:p>
                          <a:pPr algn="ctr"/>
                          <a:r>
                            <a:rPr kumimoji="1" lang="ja-JP" altLang="en-US" sz="800" b="1" dirty="0">
                              <a:latin typeface="メイリオ" panose="020B0604030504040204" pitchFamily="50" charset="-128"/>
                              <a:ea typeface="メイリオ" panose="020B0604030504040204" pitchFamily="50" charset="-128"/>
                            </a:rPr>
                            <a:t>（時間）</a:t>
                          </a:r>
                        </a:p>
                      </p:txBody>
                    </p:sp>
                  </p:grpSp>
                  <p:grpSp>
                    <p:nvGrpSpPr>
                      <p:cNvPr id="189" name="グループ化 188">
                        <a:extLst>
                          <a:ext uri="{FF2B5EF4-FFF2-40B4-BE49-F238E27FC236}">
                            <a16:creationId xmlns:a16="http://schemas.microsoft.com/office/drawing/2014/main" id="{CA1003A6-0D67-657E-F4BF-95DE90ABD835}"/>
                          </a:ext>
                        </a:extLst>
                      </p:cNvPr>
                      <p:cNvGrpSpPr/>
                      <p:nvPr/>
                    </p:nvGrpSpPr>
                    <p:grpSpPr>
                      <a:xfrm>
                        <a:off x="7750319" y="3403155"/>
                        <a:ext cx="2253003" cy="508227"/>
                        <a:chOff x="7750319" y="3403155"/>
                        <a:chExt cx="2253003" cy="508227"/>
                      </a:xfrm>
                    </p:grpSpPr>
                    <p:sp>
                      <p:nvSpPr>
                        <p:cNvPr id="195" name="正方形/長方形 194">
                          <a:extLst>
                            <a:ext uri="{FF2B5EF4-FFF2-40B4-BE49-F238E27FC236}">
                              <a16:creationId xmlns:a16="http://schemas.microsoft.com/office/drawing/2014/main" id="{08B9E122-D25C-704A-896C-BC437D30643B}"/>
                            </a:ext>
                          </a:extLst>
                        </p:cNvPr>
                        <p:cNvSpPr/>
                        <p:nvPr/>
                      </p:nvSpPr>
                      <p:spPr>
                        <a:xfrm>
                          <a:off x="7750319" y="3803382"/>
                          <a:ext cx="108000" cy="10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正方形/長方形 195">
                          <a:extLst>
                            <a:ext uri="{FF2B5EF4-FFF2-40B4-BE49-F238E27FC236}">
                              <a16:creationId xmlns:a16="http://schemas.microsoft.com/office/drawing/2014/main" id="{B37AD11A-09C3-3FC3-3467-CDC22C7260AC}"/>
                            </a:ext>
                          </a:extLst>
                        </p:cNvPr>
                        <p:cNvSpPr/>
                        <p:nvPr/>
                      </p:nvSpPr>
                      <p:spPr>
                        <a:xfrm>
                          <a:off x="8817730" y="3603265"/>
                          <a:ext cx="108000" cy="10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正方形/長方形 196">
                          <a:extLst>
                            <a:ext uri="{FF2B5EF4-FFF2-40B4-BE49-F238E27FC236}">
                              <a16:creationId xmlns:a16="http://schemas.microsoft.com/office/drawing/2014/main" id="{1D8BCD06-59D5-5A20-154E-6DE372E294E6}"/>
                            </a:ext>
                          </a:extLst>
                        </p:cNvPr>
                        <p:cNvSpPr/>
                        <p:nvPr/>
                      </p:nvSpPr>
                      <p:spPr>
                        <a:xfrm>
                          <a:off x="9895322" y="3403155"/>
                          <a:ext cx="108000" cy="10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0" name="グループ化 189">
                        <a:extLst>
                          <a:ext uri="{FF2B5EF4-FFF2-40B4-BE49-F238E27FC236}">
                            <a16:creationId xmlns:a16="http://schemas.microsoft.com/office/drawing/2014/main" id="{0B43D015-8B56-C4BF-D348-CB178D0FE889}"/>
                          </a:ext>
                        </a:extLst>
                      </p:cNvPr>
                      <p:cNvGrpSpPr/>
                      <p:nvPr/>
                    </p:nvGrpSpPr>
                    <p:grpSpPr>
                      <a:xfrm>
                        <a:off x="7745584" y="2880549"/>
                        <a:ext cx="2256472" cy="754756"/>
                        <a:chOff x="7745584" y="2775774"/>
                        <a:chExt cx="2256472" cy="754756"/>
                      </a:xfrm>
                    </p:grpSpPr>
                    <p:sp>
                      <p:nvSpPr>
                        <p:cNvPr id="191" name="正方形/長方形 190">
                          <a:extLst>
                            <a:ext uri="{FF2B5EF4-FFF2-40B4-BE49-F238E27FC236}">
                              <a16:creationId xmlns:a16="http://schemas.microsoft.com/office/drawing/2014/main" id="{5E72B021-5269-A1C0-E4D6-2CD5368C53F8}"/>
                            </a:ext>
                          </a:extLst>
                        </p:cNvPr>
                        <p:cNvSpPr/>
                        <p:nvPr/>
                      </p:nvSpPr>
                      <p:spPr>
                        <a:xfrm>
                          <a:off x="7745584" y="3422530"/>
                          <a:ext cx="108000" cy="108000"/>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正方形/長方形 191">
                          <a:extLst>
                            <a:ext uri="{FF2B5EF4-FFF2-40B4-BE49-F238E27FC236}">
                              <a16:creationId xmlns:a16="http://schemas.microsoft.com/office/drawing/2014/main" id="{6CCEB91D-61B0-43DC-9D07-4052D75850BE}"/>
                            </a:ext>
                          </a:extLst>
                        </p:cNvPr>
                        <p:cNvSpPr/>
                        <p:nvPr/>
                      </p:nvSpPr>
                      <p:spPr>
                        <a:xfrm>
                          <a:off x="8817730" y="3222265"/>
                          <a:ext cx="108000" cy="108000"/>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3" name="正方形/長方形 192">
                          <a:extLst>
                            <a:ext uri="{FF2B5EF4-FFF2-40B4-BE49-F238E27FC236}">
                              <a16:creationId xmlns:a16="http://schemas.microsoft.com/office/drawing/2014/main" id="{99A21351-AF33-21C8-30DF-37A7309B03F9}"/>
                            </a:ext>
                          </a:extLst>
                        </p:cNvPr>
                        <p:cNvSpPr/>
                        <p:nvPr/>
                      </p:nvSpPr>
                      <p:spPr>
                        <a:xfrm>
                          <a:off x="9894056" y="2775774"/>
                          <a:ext cx="108000" cy="108000"/>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4" name="正方形/長方形 193">
                          <a:extLst>
                            <a:ext uri="{FF2B5EF4-FFF2-40B4-BE49-F238E27FC236}">
                              <a16:creationId xmlns:a16="http://schemas.microsoft.com/office/drawing/2014/main" id="{5C29A2A1-C9B6-7991-212A-CF7832F5DFF5}"/>
                            </a:ext>
                          </a:extLst>
                        </p:cNvPr>
                        <p:cNvSpPr/>
                        <p:nvPr/>
                      </p:nvSpPr>
                      <p:spPr>
                        <a:xfrm>
                          <a:off x="9894056" y="3032864"/>
                          <a:ext cx="108000" cy="108000"/>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cxnSp>
                  <p:nvCxnSpPr>
                    <p:cNvPr id="185" name="直線コネクタ 184">
                      <a:extLst>
                        <a:ext uri="{FF2B5EF4-FFF2-40B4-BE49-F238E27FC236}">
                          <a16:creationId xmlns:a16="http://schemas.microsoft.com/office/drawing/2014/main" id="{CD60E3EA-FE22-2B02-3E68-1B70C123CDD4}"/>
                        </a:ext>
                      </a:extLst>
                    </p:cNvPr>
                    <p:cNvCxnSpPr>
                      <a:cxnSpLocks/>
                    </p:cNvCxnSpPr>
                    <p:nvPr/>
                  </p:nvCxnSpPr>
                  <p:spPr>
                    <a:xfrm flipH="1" flipV="1">
                      <a:off x="8945374" y="3137639"/>
                      <a:ext cx="4932" cy="977299"/>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86" name="二等辺三角形 185">
                      <a:extLst>
                        <a:ext uri="{FF2B5EF4-FFF2-40B4-BE49-F238E27FC236}">
                          <a16:creationId xmlns:a16="http://schemas.microsoft.com/office/drawing/2014/main" id="{70494716-8157-F880-C00D-B12703140EDA}"/>
                        </a:ext>
                      </a:extLst>
                    </p:cNvPr>
                    <p:cNvSpPr/>
                    <p:nvPr/>
                  </p:nvSpPr>
                  <p:spPr>
                    <a:xfrm rot="10800000">
                      <a:off x="8912178" y="3075616"/>
                      <a:ext cx="72000" cy="7200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テキスト ボックス 186">
                      <a:extLst>
                        <a:ext uri="{FF2B5EF4-FFF2-40B4-BE49-F238E27FC236}">
                          <a16:creationId xmlns:a16="http://schemas.microsoft.com/office/drawing/2014/main" id="{6A44995C-3843-74A1-43E7-3DDC3A0F1A4E}"/>
                        </a:ext>
                      </a:extLst>
                    </p:cNvPr>
                    <p:cNvSpPr txBox="1"/>
                    <p:nvPr/>
                  </p:nvSpPr>
                  <p:spPr>
                    <a:xfrm>
                      <a:off x="8556838" y="2905404"/>
                      <a:ext cx="798925" cy="215444"/>
                    </a:xfrm>
                    <a:prstGeom prst="rect">
                      <a:avLst/>
                    </a:prstGeom>
                    <a:noFill/>
                  </p:spPr>
                  <p:txBody>
                    <a:bodyPr wrap="square" rtlCol="0">
                      <a:spAutoFit/>
                    </a:bodyPr>
                    <a:lstStyle/>
                    <a:p>
                      <a:pPr algn="ctr"/>
                      <a:r>
                        <a:rPr lang="ja-JP" altLang="en-US" sz="800" b="1" dirty="0">
                          <a:solidFill>
                            <a:schemeClr val="accent1"/>
                          </a:solidFill>
                          <a:latin typeface="メイリオ" panose="020B0604030504040204" pitchFamily="50" charset="-128"/>
                          <a:ea typeface="メイリオ" panose="020B0604030504040204" pitchFamily="50" charset="-128"/>
                        </a:rPr>
                        <a:t>介入</a:t>
                      </a:r>
                      <a:r>
                        <a:rPr lang="en-US" altLang="ja-JP" sz="800" b="1" dirty="0">
                          <a:solidFill>
                            <a:schemeClr val="accent1"/>
                          </a:solidFill>
                          <a:latin typeface="メイリオ" panose="020B0604030504040204" pitchFamily="50" charset="-128"/>
                          <a:ea typeface="メイリオ" panose="020B0604030504040204" pitchFamily="50" charset="-128"/>
                        </a:rPr>
                        <a:t>(</a:t>
                      </a:r>
                      <a:r>
                        <a:rPr lang="ja-JP" altLang="en-US" sz="800" b="1" dirty="0">
                          <a:solidFill>
                            <a:schemeClr val="accent1"/>
                          </a:solidFill>
                          <a:latin typeface="メイリオ" panose="020B0604030504040204" pitchFamily="50" charset="-128"/>
                          <a:ea typeface="メイリオ" panose="020B0604030504040204" pitchFamily="50" charset="-128"/>
                        </a:rPr>
                        <a:t>広告</a:t>
                      </a:r>
                      <a:r>
                        <a:rPr lang="en-US" altLang="ja-JP" sz="800" b="1" dirty="0">
                          <a:solidFill>
                            <a:schemeClr val="accent1"/>
                          </a:solidFill>
                          <a:latin typeface="メイリオ" panose="020B0604030504040204" pitchFamily="50" charset="-128"/>
                          <a:ea typeface="メイリオ" panose="020B0604030504040204" pitchFamily="50" charset="-128"/>
                        </a:rPr>
                        <a:t>)</a:t>
                      </a:r>
                      <a:endParaRPr kumimoji="1" lang="ja-JP" altLang="en-US" sz="800" b="1" dirty="0">
                        <a:solidFill>
                          <a:schemeClr val="accent1"/>
                        </a:solidFill>
                        <a:latin typeface="メイリオ" panose="020B0604030504040204" pitchFamily="50" charset="-128"/>
                        <a:ea typeface="メイリオ" panose="020B0604030504040204" pitchFamily="50" charset="-128"/>
                      </a:endParaRPr>
                    </a:p>
                  </p:txBody>
                </p:sp>
              </p:grpSp>
              <p:sp>
                <p:nvSpPr>
                  <p:cNvPr id="182" name="右中かっこ 181">
                    <a:extLst>
                      <a:ext uri="{FF2B5EF4-FFF2-40B4-BE49-F238E27FC236}">
                        <a16:creationId xmlns:a16="http://schemas.microsoft.com/office/drawing/2014/main" id="{40D3BB85-FBA1-EB47-E3AA-9D28BFB15C36}"/>
                      </a:ext>
                    </a:extLst>
                  </p:cNvPr>
                  <p:cNvSpPr/>
                  <p:nvPr/>
                </p:nvSpPr>
                <p:spPr>
                  <a:xfrm>
                    <a:off x="10025627" y="2922644"/>
                    <a:ext cx="75938" cy="273694"/>
                  </a:xfrm>
                  <a:prstGeom prst="rightBrace">
                    <a:avLst>
                      <a:gd name="adj1" fmla="val 30284"/>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3" name="テキスト ボックス 182">
                    <a:extLst>
                      <a:ext uri="{FF2B5EF4-FFF2-40B4-BE49-F238E27FC236}">
                        <a16:creationId xmlns:a16="http://schemas.microsoft.com/office/drawing/2014/main" id="{D94B33EE-7A8D-61E7-B1EC-0C88FDADD62F}"/>
                      </a:ext>
                    </a:extLst>
                  </p:cNvPr>
                  <p:cNvSpPr txBox="1"/>
                  <p:nvPr/>
                </p:nvSpPr>
                <p:spPr>
                  <a:xfrm>
                    <a:off x="10133627" y="2962794"/>
                    <a:ext cx="693606" cy="215444"/>
                  </a:xfrm>
                  <a:prstGeom prst="rect">
                    <a:avLst/>
                  </a:prstGeom>
                  <a:noFill/>
                </p:spPr>
                <p:txBody>
                  <a:bodyPr wrap="square" lIns="0" rtlCol="0">
                    <a:spAutoFit/>
                  </a:bodyPr>
                  <a:lstStyle/>
                  <a:p>
                    <a:r>
                      <a:rPr lang="ja-JP" altLang="en-US" sz="800" b="1" dirty="0">
                        <a:latin typeface="メイリオ" panose="020B0604030504040204" pitchFamily="50" charset="-128"/>
                        <a:ea typeface="メイリオ" panose="020B0604030504040204" pitchFamily="50" charset="-128"/>
                      </a:rPr>
                      <a:t>因果効果</a:t>
                    </a:r>
                    <a:endParaRPr kumimoji="1" lang="ja-JP" altLang="en-US" sz="800" b="1" dirty="0">
                      <a:latin typeface="メイリオ" panose="020B0604030504040204" pitchFamily="50" charset="-128"/>
                      <a:ea typeface="メイリオ" panose="020B0604030504040204" pitchFamily="50" charset="-128"/>
                    </a:endParaRPr>
                  </a:p>
                </p:txBody>
              </p:sp>
            </p:grpSp>
            <p:grpSp>
              <p:nvGrpSpPr>
                <p:cNvPr id="175" name="グループ化 174">
                  <a:extLst>
                    <a:ext uri="{FF2B5EF4-FFF2-40B4-BE49-F238E27FC236}">
                      <a16:creationId xmlns:a16="http://schemas.microsoft.com/office/drawing/2014/main" id="{D7E2C7CB-372B-5B9A-84F7-278F5E00AC44}"/>
                    </a:ext>
                  </a:extLst>
                </p:cNvPr>
                <p:cNvGrpSpPr/>
                <p:nvPr/>
              </p:nvGrpSpPr>
              <p:grpSpPr>
                <a:xfrm>
                  <a:off x="7334698" y="3057001"/>
                  <a:ext cx="1308723" cy="727960"/>
                  <a:chOff x="7334698" y="3057001"/>
                  <a:chExt cx="1308723" cy="727960"/>
                </a:xfrm>
              </p:grpSpPr>
              <p:sp>
                <p:nvSpPr>
                  <p:cNvPr id="176" name="楕円 175">
                    <a:extLst>
                      <a:ext uri="{FF2B5EF4-FFF2-40B4-BE49-F238E27FC236}">
                        <a16:creationId xmlns:a16="http://schemas.microsoft.com/office/drawing/2014/main" id="{C3D638ED-1C90-AE4A-5341-57EA456CBECC}"/>
                      </a:ext>
                    </a:extLst>
                  </p:cNvPr>
                  <p:cNvSpPr/>
                  <p:nvPr/>
                </p:nvSpPr>
                <p:spPr>
                  <a:xfrm>
                    <a:off x="8286341" y="3712961"/>
                    <a:ext cx="72000" cy="72000"/>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楕円 176">
                    <a:extLst>
                      <a:ext uri="{FF2B5EF4-FFF2-40B4-BE49-F238E27FC236}">
                        <a16:creationId xmlns:a16="http://schemas.microsoft.com/office/drawing/2014/main" id="{8E2D1A6F-BCAC-C535-CA21-CACEEF7FAC98}"/>
                      </a:ext>
                    </a:extLst>
                  </p:cNvPr>
                  <p:cNvSpPr/>
                  <p:nvPr/>
                </p:nvSpPr>
                <p:spPr>
                  <a:xfrm>
                    <a:off x="8285868" y="3440588"/>
                    <a:ext cx="72000" cy="72000"/>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8" name="四角形: 角を丸くする 177">
                    <a:extLst>
                      <a:ext uri="{FF2B5EF4-FFF2-40B4-BE49-F238E27FC236}">
                        <a16:creationId xmlns:a16="http://schemas.microsoft.com/office/drawing/2014/main" id="{6CE64CBC-41AE-2248-1C0B-36930E292AB7}"/>
                      </a:ext>
                    </a:extLst>
                  </p:cNvPr>
                  <p:cNvSpPr/>
                  <p:nvPr/>
                </p:nvSpPr>
                <p:spPr>
                  <a:xfrm>
                    <a:off x="7334698" y="3057001"/>
                    <a:ext cx="1308723" cy="237579"/>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0" rtlCol="0" anchor="ct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比較可能なトレンド</a:t>
                    </a:r>
                  </a:p>
                </p:txBody>
              </p:sp>
              <p:cxnSp>
                <p:nvCxnSpPr>
                  <p:cNvPr id="179" name="直線コネクタ 178">
                    <a:extLst>
                      <a:ext uri="{FF2B5EF4-FFF2-40B4-BE49-F238E27FC236}">
                        <a16:creationId xmlns:a16="http://schemas.microsoft.com/office/drawing/2014/main" id="{05F942BD-9A16-922F-C575-995FC8094F2A}"/>
                      </a:ext>
                    </a:extLst>
                  </p:cNvPr>
                  <p:cNvCxnSpPr>
                    <a:stCxn id="178" idx="2"/>
                    <a:endCxn id="177" idx="1"/>
                  </p:cNvCxnSpPr>
                  <p:nvPr/>
                </p:nvCxnSpPr>
                <p:spPr>
                  <a:xfrm>
                    <a:off x="7989060" y="3294580"/>
                    <a:ext cx="307352" cy="1565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0" name="直線コネクタ 179">
                    <a:extLst>
                      <a:ext uri="{FF2B5EF4-FFF2-40B4-BE49-F238E27FC236}">
                        <a16:creationId xmlns:a16="http://schemas.microsoft.com/office/drawing/2014/main" id="{5CE07C2B-D814-A380-59BD-35D56C56D701}"/>
                      </a:ext>
                    </a:extLst>
                  </p:cNvPr>
                  <p:cNvCxnSpPr>
                    <a:cxnSpLocks/>
                    <a:stCxn id="178" idx="2"/>
                    <a:endCxn id="176" idx="1"/>
                  </p:cNvCxnSpPr>
                  <p:nvPr/>
                </p:nvCxnSpPr>
                <p:spPr>
                  <a:xfrm>
                    <a:off x="7989060" y="3294580"/>
                    <a:ext cx="307825" cy="42892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sp>
            <p:nvSpPr>
              <p:cNvPr id="173" name="正方形/長方形 172">
                <a:extLst>
                  <a:ext uri="{FF2B5EF4-FFF2-40B4-BE49-F238E27FC236}">
                    <a16:creationId xmlns:a16="http://schemas.microsoft.com/office/drawing/2014/main" id="{76E8DDD8-9C36-C893-C254-249923676F84}"/>
                  </a:ext>
                </a:extLst>
              </p:cNvPr>
              <p:cNvSpPr/>
              <p:nvPr/>
            </p:nvSpPr>
            <p:spPr>
              <a:xfrm>
                <a:off x="10580583" y="2674830"/>
                <a:ext cx="859562" cy="875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8" name="正方形/長方形 167">
              <a:extLst>
                <a:ext uri="{FF2B5EF4-FFF2-40B4-BE49-F238E27FC236}">
                  <a16:creationId xmlns:a16="http://schemas.microsoft.com/office/drawing/2014/main" id="{BFDAC9DE-DA3A-24F0-F4C0-62C13C9CEF4A}"/>
                </a:ext>
              </a:extLst>
            </p:cNvPr>
            <p:cNvSpPr/>
            <p:nvPr/>
          </p:nvSpPr>
          <p:spPr>
            <a:xfrm>
              <a:off x="10624246" y="2748044"/>
              <a:ext cx="106859" cy="108000"/>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9" name="テキスト ボックス 168">
              <a:extLst>
                <a:ext uri="{FF2B5EF4-FFF2-40B4-BE49-F238E27FC236}">
                  <a16:creationId xmlns:a16="http://schemas.microsoft.com/office/drawing/2014/main" id="{EBEB917F-E3A2-6986-F3A6-DDE52C8D634A}"/>
                </a:ext>
              </a:extLst>
            </p:cNvPr>
            <p:cNvSpPr txBox="1"/>
            <p:nvPr/>
          </p:nvSpPr>
          <p:spPr>
            <a:xfrm>
              <a:off x="10690946" y="2698543"/>
              <a:ext cx="933592" cy="400110"/>
            </a:xfrm>
            <a:prstGeom prst="rect">
              <a:avLst/>
            </a:prstGeom>
            <a:no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介入群</a:t>
              </a:r>
              <a:endParaRPr kumimoji="1" lang="en-US" altLang="ja-JP" sz="1000" b="1" dirty="0">
                <a:latin typeface="メイリオ" panose="020B0604030504040204" pitchFamily="50" charset="-128"/>
                <a:ea typeface="メイリオ" panose="020B0604030504040204" pitchFamily="50" charset="-128"/>
              </a:endParaRPr>
            </a:p>
            <a:p>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広告あり</a:t>
              </a:r>
              <a:r>
                <a:rPr lang="en-US" altLang="ja-JP" sz="1000" b="1" dirty="0">
                  <a:latin typeface="メイリオ" panose="020B0604030504040204" pitchFamily="50" charset="-128"/>
                  <a:ea typeface="メイリオ" panose="020B0604030504040204" pitchFamily="50" charset="-128"/>
                </a:rPr>
                <a:t>)</a:t>
              </a:r>
              <a:endParaRPr kumimoji="1" lang="ja-JP" altLang="en-US" sz="1000" b="1" dirty="0">
                <a:latin typeface="メイリオ" panose="020B0604030504040204" pitchFamily="50" charset="-128"/>
                <a:ea typeface="メイリオ" panose="020B0604030504040204" pitchFamily="50" charset="-128"/>
              </a:endParaRPr>
            </a:p>
          </p:txBody>
        </p:sp>
        <p:sp>
          <p:nvSpPr>
            <p:cNvPr id="170" name="テキスト ボックス 169">
              <a:extLst>
                <a:ext uri="{FF2B5EF4-FFF2-40B4-BE49-F238E27FC236}">
                  <a16:creationId xmlns:a16="http://schemas.microsoft.com/office/drawing/2014/main" id="{FAC41B9E-E554-464A-D465-5BDDB2296EF5}"/>
                </a:ext>
              </a:extLst>
            </p:cNvPr>
            <p:cNvSpPr txBox="1"/>
            <p:nvPr/>
          </p:nvSpPr>
          <p:spPr>
            <a:xfrm>
              <a:off x="10692353" y="3150420"/>
              <a:ext cx="850482" cy="400110"/>
            </a:xfrm>
            <a:prstGeom prst="rect">
              <a:avLst/>
            </a:prstGeom>
            <a:noFill/>
          </p:spPr>
          <p:txBody>
            <a:bodyPr wrap="square" rtlCol="0">
              <a:spAutoFit/>
            </a:bodyPr>
            <a:lstStyle/>
            <a:p>
              <a:r>
                <a:rPr lang="ja-JP" altLang="en-US" sz="1000" b="1" dirty="0">
                  <a:latin typeface="メイリオ" panose="020B0604030504040204" pitchFamily="50" charset="-128"/>
                  <a:ea typeface="メイリオ" panose="020B0604030504040204" pitchFamily="50" charset="-128"/>
                </a:rPr>
                <a:t>対照</a:t>
              </a:r>
              <a:r>
                <a:rPr kumimoji="1" lang="ja-JP" altLang="en-US" sz="1000" b="1" dirty="0">
                  <a:latin typeface="メイリオ" panose="020B0604030504040204" pitchFamily="50" charset="-128"/>
                  <a:ea typeface="メイリオ" panose="020B0604030504040204" pitchFamily="50" charset="-128"/>
                </a:rPr>
                <a:t>群</a:t>
              </a:r>
              <a:endParaRPr kumimoji="1" lang="en-US" altLang="ja-JP" sz="1000" b="1" dirty="0">
                <a:latin typeface="メイリオ" panose="020B0604030504040204" pitchFamily="50" charset="-128"/>
                <a:ea typeface="メイリオ" panose="020B0604030504040204" pitchFamily="50" charset="-128"/>
              </a:endParaRPr>
            </a:p>
            <a:p>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広告なし</a:t>
              </a:r>
              <a:r>
                <a:rPr lang="en-US" altLang="ja-JP" sz="1000" b="1" dirty="0">
                  <a:latin typeface="メイリオ" panose="020B0604030504040204" pitchFamily="50" charset="-128"/>
                  <a:ea typeface="メイリオ" panose="020B0604030504040204" pitchFamily="50" charset="-128"/>
                </a:rPr>
                <a:t>)</a:t>
              </a:r>
              <a:endParaRPr kumimoji="1" lang="ja-JP" altLang="en-US" sz="1000" b="1" dirty="0">
                <a:latin typeface="メイリオ" panose="020B0604030504040204" pitchFamily="50" charset="-128"/>
                <a:ea typeface="メイリオ" panose="020B0604030504040204" pitchFamily="50" charset="-128"/>
              </a:endParaRPr>
            </a:p>
          </p:txBody>
        </p:sp>
        <p:sp>
          <p:nvSpPr>
            <p:cNvPr id="171" name="正方形/長方形 170">
              <a:extLst>
                <a:ext uri="{FF2B5EF4-FFF2-40B4-BE49-F238E27FC236}">
                  <a16:creationId xmlns:a16="http://schemas.microsoft.com/office/drawing/2014/main" id="{4F67640B-97DF-F535-DDE9-0361DC59699C}"/>
                </a:ext>
              </a:extLst>
            </p:cNvPr>
            <p:cNvSpPr/>
            <p:nvPr/>
          </p:nvSpPr>
          <p:spPr>
            <a:xfrm>
              <a:off x="10625740" y="3197979"/>
              <a:ext cx="106859" cy="10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0" name="正方形/長方形 209">
            <a:extLst>
              <a:ext uri="{FF2B5EF4-FFF2-40B4-BE49-F238E27FC236}">
                <a16:creationId xmlns:a16="http://schemas.microsoft.com/office/drawing/2014/main" id="{5E8750A8-BD18-F241-8406-8F7F081C8C61}"/>
              </a:ext>
            </a:extLst>
          </p:cNvPr>
          <p:cNvSpPr/>
          <p:nvPr/>
        </p:nvSpPr>
        <p:spPr>
          <a:xfrm>
            <a:off x="1662347" y="5049728"/>
            <a:ext cx="3182964" cy="12668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26" name="グループ化 225">
            <a:extLst>
              <a:ext uri="{FF2B5EF4-FFF2-40B4-BE49-F238E27FC236}">
                <a16:creationId xmlns:a16="http://schemas.microsoft.com/office/drawing/2014/main" id="{2319E4E6-5C59-EBD0-AB54-50496C026B65}"/>
              </a:ext>
            </a:extLst>
          </p:cNvPr>
          <p:cNvGrpSpPr/>
          <p:nvPr/>
        </p:nvGrpSpPr>
        <p:grpSpPr>
          <a:xfrm>
            <a:off x="1333521" y="4831928"/>
            <a:ext cx="4307834" cy="1606759"/>
            <a:chOff x="6958927" y="2632672"/>
            <a:chExt cx="4307834" cy="1606759"/>
          </a:xfrm>
        </p:grpSpPr>
        <p:grpSp>
          <p:nvGrpSpPr>
            <p:cNvPr id="233" name="グループ化 232">
              <a:extLst>
                <a:ext uri="{FF2B5EF4-FFF2-40B4-BE49-F238E27FC236}">
                  <a16:creationId xmlns:a16="http://schemas.microsoft.com/office/drawing/2014/main" id="{4DD48BA6-23D9-96BA-0FE0-41F5865CF69A}"/>
                </a:ext>
              </a:extLst>
            </p:cNvPr>
            <p:cNvGrpSpPr/>
            <p:nvPr/>
          </p:nvGrpSpPr>
          <p:grpSpPr>
            <a:xfrm>
              <a:off x="6958927" y="2632672"/>
              <a:ext cx="4307834" cy="1606759"/>
              <a:chOff x="6958927" y="2632672"/>
              <a:chExt cx="4307834" cy="1606759"/>
            </a:xfrm>
          </p:grpSpPr>
          <p:grpSp>
            <p:nvGrpSpPr>
              <p:cNvPr id="243" name="グループ化 242">
                <a:extLst>
                  <a:ext uri="{FF2B5EF4-FFF2-40B4-BE49-F238E27FC236}">
                    <a16:creationId xmlns:a16="http://schemas.microsoft.com/office/drawing/2014/main" id="{2F813BA3-302E-E267-C18D-BD171D1843B8}"/>
                  </a:ext>
                </a:extLst>
              </p:cNvPr>
              <p:cNvGrpSpPr/>
              <p:nvPr/>
            </p:nvGrpSpPr>
            <p:grpSpPr>
              <a:xfrm>
                <a:off x="7254137" y="2782228"/>
                <a:ext cx="3273287" cy="1342234"/>
                <a:chOff x="7254137" y="2782228"/>
                <a:chExt cx="3273287" cy="1342234"/>
              </a:xfrm>
            </p:grpSpPr>
            <p:cxnSp>
              <p:nvCxnSpPr>
                <p:cNvPr id="249" name="直線矢印コネクタ 248">
                  <a:extLst>
                    <a:ext uri="{FF2B5EF4-FFF2-40B4-BE49-F238E27FC236}">
                      <a16:creationId xmlns:a16="http://schemas.microsoft.com/office/drawing/2014/main" id="{54F53487-9B3A-C6B2-AC93-28E8803AA7B0}"/>
                    </a:ext>
                  </a:extLst>
                </p:cNvPr>
                <p:cNvCxnSpPr/>
                <p:nvPr/>
              </p:nvCxnSpPr>
              <p:spPr>
                <a:xfrm>
                  <a:off x="7254137" y="4114938"/>
                  <a:ext cx="3273287"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0" name="直線矢印コネクタ 249">
                  <a:extLst>
                    <a:ext uri="{FF2B5EF4-FFF2-40B4-BE49-F238E27FC236}">
                      <a16:creationId xmlns:a16="http://schemas.microsoft.com/office/drawing/2014/main" id="{88F82B66-6805-A4D6-BD69-F4A76FA1F4A3}"/>
                    </a:ext>
                  </a:extLst>
                </p:cNvPr>
                <p:cNvCxnSpPr>
                  <a:cxnSpLocks/>
                </p:cNvCxnSpPr>
                <p:nvPr/>
              </p:nvCxnSpPr>
              <p:spPr>
                <a:xfrm flipV="1">
                  <a:off x="7266042" y="2782228"/>
                  <a:ext cx="0" cy="134223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44" name="直線コネクタ 243">
                <a:extLst>
                  <a:ext uri="{FF2B5EF4-FFF2-40B4-BE49-F238E27FC236}">
                    <a16:creationId xmlns:a16="http://schemas.microsoft.com/office/drawing/2014/main" id="{4AF7A27C-4059-E6D2-B5AA-A09551DE50BF}"/>
                  </a:ext>
                </a:extLst>
              </p:cNvPr>
              <p:cNvCxnSpPr/>
              <p:nvPr/>
            </p:nvCxnSpPr>
            <p:spPr>
              <a:xfrm>
                <a:off x="8871731" y="4021266"/>
                <a:ext cx="0" cy="188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直線コネクタ 244">
                <a:extLst>
                  <a:ext uri="{FF2B5EF4-FFF2-40B4-BE49-F238E27FC236}">
                    <a16:creationId xmlns:a16="http://schemas.microsoft.com/office/drawing/2014/main" id="{460102FE-838D-EC99-72BB-3895A18ACDCE}"/>
                  </a:ext>
                </a:extLst>
              </p:cNvPr>
              <p:cNvCxnSpPr/>
              <p:nvPr/>
            </p:nvCxnSpPr>
            <p:spPr>
              <a:xfrm>
                <a:off x="7804931" y="4021266"/>
                <a:ext cx="0" cy="188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直線コネクタ 245">
                <a:extLst>
                  <a:ext uri="{FF2B5EF4-FFF2-40B4-BE49-F238E27FC236}">
                    <a16:creationId xmlns:a16="http://schemas.microsoft.com/office/drawing/2014/main" id="{0FB1535B-1E02-80A1-D3FC-A3E8D5A780DB}"/>
                  </a:ext>
                </a:extLst>
              </p:cNvPr>
              <p:cNvCxnSpPr/>
              <p:nvPr/>
            </p:nvCxnSpPr>
            <p:spPr>
              <a:xfrm>
                <a:off x="9948056" y="4021266"/>
                <a:ext cx="0" cy="18892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47" name="テキスト ボックス 246">
                <a:extLst>
                  <a:ext uri="{FF2B5EF4-FFF2-40B4-BE49-F238E27FC236}">
                    <a16:creationId xmlns:a16="http://schemas.microsoft.com/office/drawing/2014/main" id="{6B9247F7-01DA-2A23-98A9-3499FDD62BA7}"/>
                  </a:ext>
                </a:extLst>
              </p:cNvPr>
              <p:cNvSpPr txBox="1"/>
              <p:nvPr/>
            </p:nvSpPr>
            <p:spPr>
              <a:xfrm>
                <a:off x="6958927" y="2632672"/>
                <a:ext cx="614230" cy="215444"/>
              </a:xfrm>
              <a:prstGeom prst="rect">
                <a:avLst/>
              </a:prstGeom>
              <a:noFill/>
            </p:spPr>
            <p:txBody>
              <a:bodyPr wrap="square" rtlCol="0">
                <a:spAutoFit/>
              </a:bodyPr>
              <a:lstStyle/>
              <a:p>
                <a:pPr algn="ctr"/>
                <a:r>
                  <a:rPr kumimoji="1" lang="ja-JP" altLang="en-US" sz="800" b="1" dirty="0">
                    <a:latin typeface="メイリオ" panose="020B0604030504040204" pitchFamily="50" charset="-128"/>
                    <a:ea typeface="メイリオ" panose="020B0604030504040204" pitchFamily="50" charset="-128"/>
                  </a:rPr>
                  <a:t>（売上）</a:t>
                </a:r>
              </a:p>
            </p:txBody>
          </p:sp>
          <p:sp>
            <p:nvSpPr>
              <p:cNvPr id="248" name="テキスト ボックス 247">
                <a:extLst>
                  <a:ext uri="{FF2B5EF4-FFF2-40B4-BE49-F238E27FC236}">
                    <a16:creationId xmlns:a16="http://schemas.microsoft.com/office/drawing/2014/main" id="{80E2ACCF-FC6E-0043-D516-120598A2B990}"/>
                  </a:ext>
                </a:extLst>
              </p:cNvPr>
              <p:cNvSpPr txBox="1"/>
              <p:nvPr/>
            </p:nvSpPr>
            <p:spPr>
              <a:xfrm>
                <a:off x="10390655" y="4023987"/>
                <a:ext cx="876106" cy="215444"/>
              </a:xfrm>
              <a:prstGeom prst="rect">
                <a:avLst/>
              </a:prstGeom>
              <a:noFill/>
            </p:spPr>
            <p:txBody>
              <a:bodyPr wrap="square" rtlCol="0">
                <a:spAutoFit/>
              </a:bodyPr>
              <a:lstStyle/>
              <a:p>
                <a:pPr algn="ctr"/>
                <a:r>
                  <a:rPr kumimoji="1" lang="ja-JP" altLang="en-US" sz="800" b="1" dirty="0">
                    <a:latin typeface="メイリオ" panose="020B0604030504040204" pitchFamily="50" charset="-128"/>
                    <a:ea typeface="メイリオ" panose="020B0604030504040204" pitchFamily="50" charset="-128"/>
                  </a:rPr>
                  <a:t>（</a:t>
                </a:r>
                <a:r>
                  <a:rPr lang="ja-JP" altLang="en-US" sz="800" b="1" dirty="0">
                    <a:latin typeface="メイリオ" panose="020B0604030504040204" pitchFamily="50" charset="-128"/>
                    <a:ea typeface="メイリオ" panose="020B0604030504040204" pitchFamily="50" charset="-128"/>
                  </a:rPr>
                  <a:t>従業員数</a:t>
                </a:r>
                <a:r>
                  <a:rPr kumimoji="1" lang="ja-JP" altLang="en-US" sz="800" b="1" dirty="0">
                    <a:latin typeface="メイリオ" panose="020B0604030504040204" pitchFamily="50" charset="-128"/>
                    <a:ea typeface="メイリオ" panose="020B0604030504040204" pitchFamily="50" charset="-128"/>
                  </a:rPr>
                  <a:t>）</a:t>
                </a:r>
              </a:p>
            </p:txBody>
          </p:sp>
        </p:grpSp>
        <p:cxnSp>
          <p:nvCxnSpPr>
            <p:cNvPr id="230" name="直線コネクタ 229">
              <a:extLst>
                <a:ext uri="{FF2B5EF4-FFF2-40B4-BE49-F238E27FC236}">
                  <a16:creationId xmlns:a16="http://schemas.microsoft.com/office/drawing/2014/main" id="{2DC6ED07-DA13-D1AC-AB10-D7E11AA96548}"/>
                </a:ext>
              </a:extLst>
            </p:cNvPr>
            <p:cNvCxnSpPr>
              <a:cxnSpLocks/>
            </p:cNvCxnSpPr>
            <p:nvPr/>
          </p:nvCxnSpPr>
          <p:spPr>
            <a:xfrm flipV="1">
              <a:off x="8867775" y="3070030"/>
              <a:ext cx="3497" cy="1044908"/>
            </a:xfrm>
            <a:prstGeom prst="line">
              <a:avLst/>
            </a:prstGeom>
            <a:ln w="12700">
              <a:solidFill>
                <a:srgbClr val="CC0066"/>
              </a:solidFill>
              <a:prstDash val="dash"/>
            </a:ln>
          </p:spPr>
          <p:style>
            <a:lnRef idx="1">
              <a:schemeClr val="accent1"/>
            </a:lnRef>
            <a:fillRef idx="0">
              <a:schemeClr val="accent1"/>
            </a:fillRef>
            <a:effectRef idx="0">
              <a:schemeClr val="accent1"/>
            </a:effectRef>
            <a:fontRef idx="minor">
              <a:schemeClr val="tx1"/>
            </a:fontRef>
          </p:style>
        </p:cxnSp>
      </p:grpSp>
      <p:cxnSp>
        <p:nvCxnSpPr>
          <p:cNvPr id="251" name="直線コネクタ 250">
            <a:extLst>
              <a:ext uri="{FF2B5EF4-FFF2-40B4-BE49-F238E27FC236}">
                <a16:creationId xmlns:a16="http://schemas.microsoft.com/office/drawing/2014/main" id="{2031F576-67CA-520A-3803-C3CF7B28098B}"/>
              </a:ext>
            </a:extLst>
          </p:cNvPr>
          <p:cNvCxnSpPr>
            <a:cxnSpLocks/>
          </p:cNvCxnSpPr>
          <p:nvPr/>
        </p:nvCxnSpPr>
        <p:spPr>
          <a:xfrm flipV="1">
            <a:off x="1640636" y="5756760"/>
            <a:ext cx="1601733" cy="304297"/>
          </a:xfrm>
          <a:prstGeom prst="line">
            <a:avLst/>
          </a:prstGeom>
          <a:ln w="254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4" name="テキスト ボックス 253">
            <a:extLst>
              <a:ext uri="{FF2B5EF4-FFF2-40B4-BE49-F238E27FC236}">
                <a16:creationId xmlns:a16="http://schemas.microsoft.com/office/drawing/2014/main" id="{377DA763-AB1F-7A5D-6EE2-E1BC4FEA59AB}"/>
              </a:ext>
            </a:extLst>
          </p:cNvPr>
          <p:cNvSpPr txBox="1"/>
          <p:nvPr/>
        </p:nvSpPr>
        <p:spPr>
          <a:xfrm>
            <a:off x="2018450" y="6370493"/>
            <a:ext cx="321963" cy="215444"/>
          </a:xfrm>
          <a:prstGeom prst="rect">
            <a:avLst/>
          </a:prstGeom>
          <a:noFill/>
        </p:spPr>
        <p:txBody>
          <a:bodyPr wrap="square" rtlCol="0">
            <a:spAutoFit/>
          </a:bodyPr>
          <a:lstStyle/>
          <a:p>
            <a:pPr algn="ctr"/>
            <a:r>
              <a:rPr lang="en-US" altLang="ja-JP" sz="800" b="1" dirty="0">
                <a:latin typeface="メイリオ" panose="020B0604030504040204" pitchFamily="50" charset="-128"/>
                <a:ea typeface="メイリオ" panose="020B0604030504040204" pitchFamily="50" charset="-128"/>
              </a:rPr>
              <a:t>25</a:t>
            </a:r>
            <a:endParaRPr kumimoji="1" lang="ja-JP" altLang="en-US" sz="800" b="1" dirty="0">
              <a:latin typeface="メイリオ" panose="020B0604030504040204" pitchFamily="50" charset="-128"/>
              <a:ea typeface="メイリオ" panose="020B0604030504040204" pitchFamily="50" charset="-128"/>
            </a:endParaRPr>
          </a:p>
        </p:txBody>
      </p:sp>
      <p:sp>
        <p:nvSpPr>
          <p:cNvPr id="255" name="テキスト ボックス 254">
            <a:extLst>
              <a:ext uri="{FF2B5EF4-FFF2-40B4-BE49-F238E27FC236}">
                <a16:creationId xmlns:a16="http://schemas.microsoft.com/office/drawing/2014/main" id="{3AC03465-16C0-629A-E9B7-5FAB0BFBA499}"/>
              </a:ext>
            </a:extLst>
          </p:cNvPr>
          <p:cNvSpPr txBox="1"/>
          <p:nvPr/>
        </p:nvSpPr>
        <p:spPr>
          <a:xfrm>
            <a:off x="3086957" y="6368421"/>
            <a:ext cx="321963" cy="215444"/>
          </a:xfrm>
          <a:prstGeom prst="rect">
            <a:avLst/>
          </a:prstGeom>
          <a:noFill/>
        </p:spPr>
        <p:txBody>
          <a:bodyPr wrap="square" rtlCol="0">
            <a:spAutoFit/>
          </a:bodyPr>
          <a:lstStyle/>
          <a:p>
            <a:pPr algn="ctr"/>
            <a:r>
              <a:rPr kumimoji="1" lang="en-US" altLang="ja-JP" sz="800" b="1" dirty="0">
                <a:latin typeface="メイリオ" panose="020B0604030504040204" pitchFamily="50" charset="-128"/>
                <a:ea typeface="メイリオ" panose="020B0604030504040204" pitchFamily="50" charset="-128"/>
              </a:rPr>
              <a:t>50</a:t>
            </a:r>
            <a:endParaRPr kumimoji="1" lang="ja-JP" altLang="en-US" sz="800" b="1" dirty="0">
              <a:latin typeface="メイリオ" panose="020B0604030504040204" pitchFamily="50" charset="-128"/>
              <a:ea typeface="メイリオ" panose="020B0604030504040204" pitchFamily="50" charset="-128"/>
            </a:endParaRPr>
          </a:p>
        </p:txBody>
      </p:sp>
      <p:sp>
        <p:nvSpPr>
          <p:cNvPr id="256" name="テキスト ボックス 255">
            <a:extLst>
              <a:ext uri="{FF2B5EF4-FFF2-40B4-BE49-F238E27FC236}">
                <a16:creationId xmlns:a16="http://schemas.microsoft.com/office/drawing/2014/main" id="{5D7CBB92-EE07-DEFA-CCD9-40064C4A727D}"/>
              </a:ext>
            </a:extLst>
          </p:cNvPr>
          <p:cNvSpPr txBox="1"/>
          <p:nvPr/>
        </p:nvSpPr>
        <p:spPr>
          <a:xfrm>
            <a:off x="4166952" y="6368366"/>
            <a:ext cx="321963" cy="215444"/>
          </a:xfrm>
          <a:prstGeom prst="rect">
            <a:avLst/>
          </a:prstGeom>
          <a:noFill/>
        </p:spPr>
        <p:txBody>
          <a:bodyPr wrap="square" rtlCol="0">
            <a:spAutoFit/>
          </a:bodyPr>
          <a:lstStyle/>
          <a:p>
            <a:pPr algn="ctr"/>
            <a:r>
              <a:rPr lang="en-US" altLang="ja-JP" sz="800" b="1" dirty="0">
                <a:latin typeface="メイリオ" panose="020B0604030504040204" pitchFamily="50" charset="-128"/>
                <a:ea typeface="メイリオ" panose="020B0604030504040204" pitchFamily="50" charset="-128"/>
              </a:rPr>
              <a:t>75</a:t>
            </a:r>
            <a:endParaRPr kumimoji="1" lang="ja-JP" altLang="en-US" sz="800" b="1" dirty="0">
              <a:latin typeface="メイリオ" panose="020B0604030504040204" pitchFamily="50" charset="-128"/>
              <a:ea typeface="メイリオ" panose="020B0604030504040204" pitchFamily="50" charset="-128"/>
            </a:endParaRPr>
          </a:p>
        </p:txBody>
      </p:sp>
      <p:cxnSp>
        <p:nvCxnSpPr>
          <p:cNvPr id="258" name="直線コネクタ 257">
            <a:extLst>
              <a:ext uri="{FF2B5EF4-FFF2-40B4-BE49-F238E27FC236}">
                <a16:creationId xmlns:a16="http://schemas.microsoft.com/office/drawing/2014/main" id="{215187A9-D304-72A8-DF06-AA07DE165E0C}"/>
              </a:ext>
            </a:extLst>
          </p:cNvPr>
          <p:cNvCxnSpPr>
            <a:cxnSpLocks/>
          </p:cNvCxnSpPr>
          <p:nvPr/>
        </p:nvCxnSpPr>
        <p:spPr>
          <a:xfrm flipV="1">
            <a:off x="3242369" y="5158642"/>
            <a:ext cx="1574259" cy="298568"/>
          </a:xfrm>
          <a:prstGeom prst="line">
            <a:avLst/>
          </a:prstGeom>
          <a:ln w="254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60" name="右中かっこ 259">
            <a:extLst>
              <a:ext uri="{FF2B5EF4-FFF2-40B4-BE49-F238E27FC236}">
                <a16:creationId xmlns:a16="http://schemas.microsoft.com/office/drawing/2014/main" id="{EF0AF1DC-7E71-4F5A-3EC0-7AD01E7CA4BE}"/>
              </a:ext>
            </a:extLst>
          </p:cNvPr>
          <p:cNvSpPr/>
          <p:nvPr/>
        </p:nvSpPr>
        <p:spPr>
          <a:xfrm>
            <a:off x="3253829" y="5470388"/>
            <a:ext cx="75938" cy="273694"/>
          </a:xfrm>
          <a:prstGeom prst="rightBrace">
            <a:avLst>
              <a:gd name="adj1" fmla="val 30284"/>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1" name="テキスト ボックス 260">
            <a:extLst>
              <a:ext uri="{FF2B5EF4-FFF2-40B4-BE49-F238E27FC236}">
                <a16:creationId xmlns:a16="http://schemas.microsoft.com/office/drawing/2014/main" id="{E045C560-7EE4-5F56-DFF9-A20488B4355E}"/>
              </a:ext>
            </a:extLst>
          </p:cNvPr>
          <p:cNvSpPr txBox="1"/>
          <p:nvPr/>
        </p:nvSpPr>
        <p:spPr>
          <a:xfrm>
            <a:off x="3350603" y="5515700"/>
            <a:ext cx="693606" cy="215444"/>
          </a:xfrm>
          <a:prstGeom prst="rect">
            <a:avLst/>
          </a:prstGeom>
          <a:noFill/>
        </p:spPr>
        <p:txBody>
          <a:bodyPr wrap="square" lIns="0" rtlCol="0">
            <a:spAutoFit/>
          </a:bodyPr>
          <a:lstStyle/>
          <a:p>
            <a:r>
              <a:rPr lang="ja-JP" altLang="en-US" sz="800" b="1" dirty="0">
                <a:latin typeface="メイリオ" panose="020B0604030504040204" pitchFamily="50" charset="-128"/>
                <a:ea typeface="メイリオ" panose="020B0604030504040204" pitchFamily="50" charset="-128"/>
              </a:rPr>
              <a:t>因果効果</a:t>
            </a:r>
            <a:endParaRPr kumimoji="1" lang="ja-JP" altLang="en-US" sz="800" b="1" dirty="0">
              <a:latin typeface="メイリオ" panose="020B0604030504040204" pitchFamily="50" charset="-128"/>
              <a:ea typeface="メイリオ" panose="020B0604030504040204" pitchFamily="50" charset="-128"/>
            </a:endParaRPr>
          </a:p>
        </p:txBody>
      </p:sp>
      <p:sp>
        <p:nvSpPr>
          <p:cNvPr id="263" name="楕円 262">
            <a:extLst>
              <a:ext uri="{FF2B5EF4-FFF2-40B4-BE49-F238E27FC236}">
                <a16:creationId xmlns:a16="http://schemas.microsoft.com/office/drawing/2014/main" id="{F09C0C5A-3DD7-E06E-EA88-95DBE25A3F6D}"/>
              </a:ext>
            </a:extLst>
          </p:cNvPr>
          <p:cNvSpPr/>
          <p:nvPr/>
        </p:nvSpPr>
        <p:spPr>
          <a:xfrm>
            <a:off x="1701490" y="5905891"/>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4" name="楕円 263">
            <a:extLst>
              <a:ext uri="{FF2B5EF4-FFF2-40B4-BE49-F238E27FC236}">
                <a16:creationId xmlns:a16="http://schemas.microsoft.com/office/drawing/2014/main" id="{4A823075-1EAE-6A03-D15B-6381952356C2}"/>
              </a:ext>
            </a:extLst>
          </p:cNvPr>
          <p:cNvSpPr/>
          <p:nvPr/>
        </p:nvSpPr>
        <p:spPr>
          <a:xfrm>
            <a:off x="1840576" y="5941891"/>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5" name="楕円 264">
            <a:extLst>
              <a:ext uri="{FF2B5EF4-FFF2-40B4-BE49-F238E27FC236}">
                <a16:creationId xmlns:a16="http://schemas.microsoft.com/office/drawing/2014/main" id="{9198E2B9-E297-4F4B-5FC9-F388137B97AA}"/>
              </a:ext>
            </a:extLst>
          </p:cNvPr>
          <p:cNvSpPr/>
          <p:nvPr/>
        </p:nvSpPr>
        <p:spPr>
          <a:xfrm>
            <a:off x="1758194" y="6091643"/>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7" name="楕円 266">
            <a:extLst>
              <a:ext uri="{FF2B5EF4-FFF2-40B4-BE49-F238E27FC236}">
                <a16:creationId xmlns:a16="http://schemas.microsoft.com/office/drawing/2014/main" id="{F611C2D1-C664-74DC-B1CC-AE3806553CD9}"/>
              </a:ext>
            </a:extLst>
          </p:cNvPr>
          <p:cNvSpPr/>
          <p:nvPr/>
        </p:nvSpPr>
        <p:spPr>
          <a:xfrm>
            <a:off x="2350905" y="5886755"/>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1" name="楕円 270">
            <a:extLst>
              <a:ext uri="{FF2B5EF4-FFF2-40B4-BE49-F238E27FC236}">
                <a16:creationId xmlns:a16="http://schemas.microsoft.com/office/drawing/2014/main" id="{85BBB514-1FC6-0D48-9F2D-E4FE89CFAA78}"/>
              </a:ext>
            </a:extLst>
          </p:cNvPr>
          <p:cNvSpPr/>
          <p:nvPr/>
        </p:nvSpPr>
        <p:spPr>
          <a:xfrm>
            <a:off x="1945054" y="6002926"/>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2" name="楕円 271">
            <a:extLst>
              <a:ext uri="{FF2B5EF4-FFF2-40B4-BE49-F238E27FC236}">
                <a16:creationId xmlns:a16="http://schemas.microsoft.com/office/drawing/2014/main" id="{19A69BBC-49E2-126D-8A01-2E8435ECD028}"/>
              </a:ext>
            </a:extLst>
          </p:cNvPr>
          <p:cNvSpPr/>
          <p:nvPr/>
        </p:nvSpPr>
        <p:spPr>
          <a:xfrm>
            <a:off x="2054285" y="5948926"/>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3" name="楕円 272">
            <a:extLst>
              <a:ext uri="{FF2B5EF4-FFF2-40B4-BE49-F238E27FC236}">
                <a16:creationId xmlns:a16="http://schemas.microsoft.com/office/drawing/2014/main" id="{636D4E00-1C70-FCF7-0CCE-0A5A99E4FA6F}"/>
              </a:ext>
            </a:extLst>
          </p:cNvPr>
          <p:cNvSpPr/>
          <p:nvPr/>
        </p:nvSpPr>
        <p:spPr>
          <a:xfrm>
            <a:off x="2171808" y="5856752"/>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4" name="楕円 273">
            <a:extLst>
              <a:ext uri="{FF2B5EF4-FFF2-40B4-BE49-F238E27FC236}">
                <a16:creationId xmlns:a16="http://schemas.microsoft.com/office/drawing/2014/main" id="{941A4418-33BD-B5A0-CCE6-8E0CA75E7F1E}"/>
              </a:ext>
            </a:extLst>
          </p:cNvPr>
          <p:cNvSpPr/>
          <p:nvPr/>
        </p:nvSpPr>
        <p:spPr>
          <a:xfrm>
            <a:off x="2276056" y="6031323"/>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5" name="楕円 274">
            <a:extLst>
              <a:ext uri="{FF2B5EF4-FFF2-40B4-BE49-F238E27FC236}">
                <a16:creationId xmlns:a16="http://schemas.microsoft.com/office/drawing/2014/main" id="{8D7C717B-7A63-E89B-BEBF-3B5D1C735A4C}"/>
              </a:ext>
            </a:extLst>
          </p:cNvPr>
          <p:cNvSpPr/>
          <p:nvPr/>
        </p:nvSpPr>
        <p:spPr>
          <a:xfrm>
            <a:off x="2583743" y="5819426"/>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6" name="楕円 275">
            <a:extLst>
              <a:ext uri="{FF2B5EF4-FFF2-40B4-BE49-F238E27FC236}">
                <a16:creationId xmlns:a16="http://schemas.microsoft.com/office/drawing/2014/main" id="{2B36E8E4-EAE0-56EC-2371-B099F8FB323C}"/>
              </a:ext>
            </a:extLst>
          </p:cNvPr>
          <p:cNvSpPr/>
          <p:nvPr/>
        </p:nvSpPr>
        <p:spPr>
          <a:xfrm>
            <a:off x="2756721" y="5867702"/>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7" name="楕円 276">
            <a:extLst>
              <a:ext uri="{FF2B5EF4-FFF2-40B4-BE49-F238E27FC236}">
                <a16:creationId xmlns:a16="http://schemas.microsoft.com/office/drawing/2014/main" id="{C3E1A0ED-E345-F2CC-3D6A-76CE17DE2DDD}"/>
              </a:ext>
            </a:extLst>
          </p:cNvPr>
          <p:cNvSpPr/>
          <p:nvPr/>
        </p:nvSpPr>
        <p:spPr>
          <a:xfrm>
            <a:off x="2936076" y="5885702"/>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8" name="楕円 277">
            <a:extLst>
              <a:ext uri="{FF2B5EF4-FFF2-40B4-BE49-F238E27FC236}">
                <a16:creationId xmlns:a16="http://schemas.microsoft.com/office/drawing/2014/main" id="{5C933DD1-C949-9DAB-A077-3A62BFBBFC8D}"/>
              </a:ext>
            </a:extLst>
          </p:cNvPr>
          <p:cNvSpPr/>
          <p:nvPr/>
        </p:nvSpPr>
        <p:spPr>
          <a:xfrm>
            <a:off x="3085283" y="5822641"/>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9" name="楕円 278">
            <a:extLst>
              <a:ext uri="{FF2B5EF4-FFF2-40B4-BE49-F238E27FC236}">
                <a16:creationId xmlns:a16="http://schemas.microsoft.com/office/drawing/2014/main" id="{204A81F5-ABBB-A1E1-2E8A-BF3EB5A0BDBF}"/>
              </a:ext>
            </a:extLst>
          </p:cNvPr>
          <p:cNvSpPr/>
          <p:nvPr/>
        </p:nvSpPr>
        <p:spPr>
          <a:xfrm>
            <a:off x="3148137" y="5750494"/>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0" name="楕円 279">
            <a:extLst>
              <a:ext uri="{FF2B5EF4-FFF2-40B4-BE49-F238E27FC236}">
                <a16:creationId xmlns:a16="http://schemas.microsoft.com/office/drawing/2014/main" id="{11BDF962-F4AC-608B-AF12-BBED3DFFC303}"/>
              </a:ext>
            </a:extLst>
          </p:cNvPr>
          <p:cNvSpPr/>
          <p:nvPr/>
        </p:nvSpPr>
        <p:spPr>
          <a:xfrm>
            <a:off x="2942454" y="5757175"/>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1" name="楕円 280">
            <a:extLst>
              <a:ext uri="{FF2B5EF4-FFF2-40B4-BE49-F238E27FC236}">
                <a16:creationId xmlns:a16="http://schemas.microsoft.com/office/drawing/2014/main" id="{6534B19D-FDF7-9710-4155-F702A46DAF44}"/>
              </a:ext>
            </a:extLst>
          </p:cNvPr>
          <p:cNvSpPr/>
          <p:nvPr/>
        </p:nvSpPr>
        <p:spPr>
          <a:xfrm>
            <a:off x="3273239" y="5365095"/>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2" name="楕円 281">
            <a:extLst>
              <a:ext uri="{FF2B5EF4-FFF2-40B4-BE49-F238E27FC236}">
                <a16:creationId xmlns:a16="http://schemas.microsoft.com/office/drawing/2014/main" id="{A32772F7-4D09-1C98-2FB0-8861D78C18FA}"/>
              </a:ext>
            </a:extLst>
          </p:cNvPr>
          <p:cNvSpPr/>
          <p:nvPr/>
        </p:nvSpPr>
        <p:spPr>
          <a:xfrm>
            <a:off x="4135983" y="5199709"/>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3" name="楕円 282">
            <a:extLst>
              <a:ext uri="{FF2B5EF4-FFF2-40B4-BE49-F238E27FC236}">
                <a16:creationId xmlns:a16="http://schemas.microsoft.com/office/drawing/2014/main" id="{174CBCA0-7519-CC68-FE46-5BFD49EFF3CC}"/>
              </a:ext>
            </a:extLst>
          </p:cNvPr>
          <p:cNvSpPr/>
          <p:nvPr/>
        </p:nvSpPr>
        <p:spPr>
          <a:xfrm>
            <a:off x="4322650" y="5112005"/>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4" name="楕円 283">
            <a:extLst>
              <a:ext uri="{FF2B5EF4-FFF2-40B4-BE49-F238E27FC236}">
                <a16:creationId xmlns:a16="http://schemas.microsoft.com/office/drawing/2014/main" id="{52D73440-8141-F2AB-A6C0-A266C8B9E10F}"/>
              </a:ext>
            </a:extLst>
          </p:cNvPr>
          <p:cNvSpPr/>
          <p:nvPr/>
        </p:nvSpPr>
        <p:spPr>
          <a:xfrm>
            <a:off x="4458744" y="5270560"/>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5" name="楕円 284">
            <a:extLst>
              <a:ext uri="{FF2B5EF4-FFF2-40B4-BE49-F238E27FC236}">
                <a16:creationId xmlns:a16="http://schemas.microsoft.com/office/drawing/2014/main" id="{C613ABD6-47C7-9471-FAFE-CA6EC79DBFCB}"/>
              </a:ext>
            </a:extLst>
          </p:cNvPr>
          <p:cNvSpPr/>
          <p:nvPr/>
        </p:nvSpPr>
        <p:spPr>
          <a:xfrm>
            <a:off x="4656165" y="5225069"/>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6" name="楕円 285">
            <a:extLst>
              <a:ext uri="{FF2B5EF4-FFF2-40B4-BE49-F238E27FC236}">
                <a16:creationId xmlns:a16="http://schemas.microsoft.com/office/drawing/2014/main" id="{7CCAD544-134D-63C0-7258-DAA9BE412D19}"/>
              </a:ext>
            </a:extLst>
          </p:cNvPr>
          <p:cNvSpPr/>
          <p:nvPr/>
        </p:nvSpPr>
        <p:spPr>
          <a:xfrm>
            <a:off x="4740618" y="5085639"/>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7" name="楕円 286">
            <a:extLst>
              <a:ext uri="{FF2B5EF4-FFF2-40B4-BE49-F238E27FC236}">
                <a16:creationId xmlns:a16="http://schemas.microsoft.com/office/drawing/2014/main" id="{02F2E797-66B9-99EE-A429-5B93BCB56B6A}"/>
              </a:ext>
            </a:extLst>
          </p:cNvPr>
          <p:cNvSpPr/>
          <p:nvPr/>
        </p:nvSpPr>
        <p:spPr>
          <a:xfrm>
            <a:off x="3545533" y="5395624"/>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8" name="楕円 287">
            <a:extLst>
              <a:ext uri="{FF2B5EF4-FFF2-40B4-BE49-F238E27FC236}">
                <a16:creationId xmlns:a16="http://schemas.microsoft.com/office/drawing/2014/main" id="{FA7F9727-FD5E-79E7-2090-E300DDACDB28}"/>
              </a:ext>
            </a:extLst>
          </p:cNvPr>
          <p:cNvSpPr/>
          <p:nvPr/>
        </p:nvSpPr>
        <p:spPr>
          <a:xfrm>
            <a:off x="3721955" y="5433261"/>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9" name="楕円 288">
            <a:extLst>
              <a:ext uri="{FF2B5EF4-FFF2-40B4-BE49-F238E27FC236}">
                <a16:creationId xmlns:a16="http://schemas.microsoft.com/office/drawing/2014/main" id="{AF2E6AB2-9562-04AC-FDB1-A9B93658A39A}"/>
              </a:ext>
            </a:extLst>
          </p:cNvPr>
          <p:cNvSpPr/>
          <p:nvPr/>
        </p:nvSpPr>
        <p:spPr>
          <a:xfrm>
            <a:off x="3452698" y="5372927"/>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0" name="楕円 289">
            <a:extLst>
              <a:ext uri="{FF2B5EF4-FFF2-40B4-BE49-F238E27FC236}">
                <a16:creationId xmlns:a16="http://schemas.microsoft.com/office/drawing/2014/main" id="{B06F1577-5C74-A103-B603-4C0DDE318B5A}"/>
              </a:ext>
            </a:extLst>
          </p:cNvPr>
          <p:cNvSpPr/>
          <p:nvPr/>
        </p:nvSpPr>
        <p:spPr>
          <a:xfrm>
            <a:off x="4000129" y="5382347"/>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1" name="楕円 290">
            <a:extLst>
              <a:ext uri="{FF2B5EF4-FFF2-40B4-BE49-F238E27FC236}">
                <a16:creationId xmlns:a16="http://schemas.microsoft.com/office/drawing/2014/main" id="{47084D12-2527-8C00-C606-648D27396460}"/>
              </a:ext>
            </a:extLst>
          </p:cNvPr>
          <p:cNvSpPr/>
          <p:nvPr/>
        </p:nvSpPr>
        <p:spPr>
          <a:xfrm>
            <a:off x="3794422" y="5288560"/>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2" name="楕円 291">
            <a:extLst>
              <a:ext uri="{FF2B5EF4-FFF2-40B4-BE49-F238E27FC236}">
                <a16:creationId xmlns:a16="http://schemas.microsoft.com/office/drawing/2014/main" id="{01987C95-AEEF-25AF-6FFA-90312A5581E3}"/>
              </a:ext>
            </a:extLst>
          </p:cNvPr>
          <p:cNvSpPr/>
          <p:nvPr/>
        </p:nvSpPr>
        <p:spPr>
          <a:xfrm>
            <a:off x="2489941" y="5948926"/>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3" name="楕円 292">
            <a:extLst>
              <a:ext uri="{FF2B5EF4-FFF2-40B4-BE49-F238E27FC236}">
                <a16:creationId xmlns:a16="http://schemas.microsoft.com/office/drawing/2014/main" id="{5E7A5423-EB57-C607-B600-0FE5829FDF43}"/>
              </a:ext>
            </a:extLst>
          </p:cNvPr>
          <p:cNvSpPr/>
          <p:nvPr/>
        </p:nvSpPr>
        <p:spPr>
          <a:xfrm>
            <a:off x="4293245" y="5252560"/>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4" name="楕円 293">
            <a:extLst>
              <a:ext uri="{FF2B5EF4-FFF2-40B4-BE49-F238E27FC236}">
                <a16:creationId xmlns:a16="http://schemas.microsoft.com/office/drawing/2014/main" id="{6763A13C-84C6-2E7C-4E40-EBA9CB8D1DDE}"/>
              </a:ext>
            </a:extLst>
          </p:cNvPr>
          <p:cNvSpPr/>
          <p:nvPr/>
        </p:nvSpPr>
        <p:spPr>
          <a:xfrm>
            <a:off x="4026804" y="5290612"/>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5" name="四角形: 角を丸くする 294">
            <a:extLst>
              <a:ext uri="{FF2B5EF4-FFF2-40B4-BE49-F238E27FC236}">
                <a16:creationId xmlns:a16="http://schemas.microsoft.com/office/drawing/2014/main" id="{994910CA-DB28-73D4-9DDD-56B6C94C0F55}"/>
              </a:ext>
            </a:extLst>
          </p:cNvPr>
          <p:cNvSpPr/>
          <p:nvPr/>
        </p:nvSpPr>
        <p:spPr>
          <a:xfrm>
            <a:off x="2090285" y="4859118"/>
            <a:ext cx="685488" cy="237579"/>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0" rtlCol="0" anchor="ctr"/>
          <a:lstStyle/>
          <a:p>
            <a:pPr algn="ctr"/>
            <a:r>
              <a:rPr lang="ja-JP" altLang="en-US" sz="1000" b="1" dirty="0">
                <a:solidFill>
                  <a:schemeClr val="tx1"/>
                </a:solidFill>
                <a:latin typeface="メイリオ" panose="020B0604030504040204" pitchFamily="50" charset="-128"/>
                <a:ea typeface="メイリオ" panose="020B0604030504040204" pitchFamily="50" charset="-128"/>
              </a:rPr>
              <a:t>広告なし</a:t>
            </a:r>
            <a:endParaRPr kumimoji="1" lang="ja-JP" altLang="en-US" sz="1000" b="1" dirty="0">
              <a:solidFill>
                <a:schemeClr val="tx1"/>
              </a:solidFill>
              <a:latin typeface="メイリオ" panose="020B0604030504040204" pitchFamily="50" charset="-128"/>
              <a:ea typeface="メイリオ" panose="020B0604030504040204" pitchFamily="50" charset="-128"/>
            </a:endParaRPr>
          </a:p>
        </p:txBody>
      </p:sp>
      <p:sp>
        <p:nvSpPr>
          <p:cNvPr id="296" name="四角形: 角を丸くする 295">
            <a:extLst>
              <a:ext uri="{FF2B5EF4-FFF2-40B4-BE49-F238E27FC236}">
                <a16:creationId xmlns:a16="http://schemas.microsoft.com/office/drawing/2014/main" id="{EFC67682-EBDE-A433-3989-304FEC80E1C8}"/>
              </a:ext>
            </a:extLst>
          </p:cNvPr>
          <p:cNvSpPr/>
          <p:nvPr/>
        </p:nvSpPr>
        <p:spPr>
          <a:xfrm>
            <a:off x="3713393" y="4853167"/>
            <a:ext cx="685488" cy="237579"/>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0" rtlCol="0" anchor="ctr"/>
          <a:lstStyle/>
          <a:p>
            <a:pPr algn="ctr"/>
            <a:r>
              <a:rPr lang="ja-JP" altLang="en-US" sz="1000" b="1" dirty="0">
                <a:solidFill>
                  <a:schemeClr val="tx1"/>
                </a:solidFill>
                <a:latin typeface="メイリオ" panose="020B0604030504040204" pitchFamily="50" charset="-128"/>
                <a:ea typeface="メイリオ" panose="020B0604030504040204" pitchFamily="50" charset="-128"/>
              </a:rPr>
              <a:t>広告あり</a:t>
            </a:r>
            <a:endParaRPr kumimoji="1" lang="ja-JP" altLang="en-US" sz="1000" b="1" dirty="0">
              <a:solidFill>
                <a:schemeClr val="tx1"/>
              </a:solidFill>
              <a:latin typeface="メイリオ" panose="020B0604030504040204" pitchFamily="50" charset="-128"/>
              <a:ea typeface="メイリオ" panose="020B0604030504040204" pitchFamily="50" charset="-128"/>
            </a:endParaRPr>
          </a:p>
        </p:txBody>
      </p:sp>
      <p:sp>
        <p:nvSpPr>
          <p:cNvPr id="297" name="テキスト ボックス 296">
            <a:extLst>
              <a:ext uri="{FF2B5EF4-FFF2-40B4-BE49-F238E27FC236}">
                <a16:creationId xmlns:a16="http://schemas.microsoft.com/office/drawing/2014/main" id="{4B63CF10-C6A8-573F-030F-A2FAD41F1947}"/>
              </a:ext>
            </a:extLst>
          </p:cNvPr>
          <p:cNvSpPr txBox="1"/>
          <p:nvPr/>
        </p:nvSpPr>
        <p:spPr>
          <a:xfrm>
            <a:off x="2851358" y="5040182"/>
            <a:ext cx="798925" cy="215444"/>
          </a:xfrm>
          <a:prstGeom prst="rect">
            <a:avLst/>
          </a:prstGeom>
          <a:noFill/>
        </p:spPr>
        <p:txBody>
          <a:bodyPr wrap="square" rtlCol="0">
            <a:spAutoFit/>
          </a:bodyPr>
          <a:lstStyle/>
          <a:p>
            <a:pPr algn="ctr"/>
            <a:r>
              <a:rPr kumimoji="1" lang="ja-JP" altLang="en-US" sz="800" b="1" dirty="0">
                <a:solidFill>
                  <a:srgbClr val="CC0066"/>
                </a:solidFill>
                <a:latin typeface="メイリオ" panose="020B0604030504040204" pitchFamily="50" charset="-128"/>
                <a:ea typeface="メイリオ" panose="020B0604030504040204" pitchFamily="50" charset="-128"/>
              </a:rPr>
              <a:t>カットオフ値</a:t>
            </a:r>
          </a:p>
        </p:txBody>
      </p:sp>
      <p:sp>
        <p:nvSpPr>
          <p:cNvPr id="298" name="二等辺三角形 297">
            <a:extLst>
              <a:ext uri="{FF2B5EF4-FFF2-40B4-BE49-F238E27FC236}">
                <a16:creationId xmlns:a16="http://schemas.microsoft.com/office/drawing/2014/main" id="{7D57DA68-166A-886A-5A57-377D25079E9A}"/>
              </a:ext>
            </a:extLst>
          </p:cNvPr>
          <p:cNvSpPr/>
          <p:nvPr/>
        </p:nvSpPr>
        <p:spPr>
          <a:xfrm rot="10800000">
            <a:off x="3209950" y="5195785"/>
            <a:ext cx="72000" cy="72000"/>
          </a:xfrm>
          <a:prstGeom prst="triangle">
            <a:avLst/>
          </a:prstGeom>
          <a:solidFill>
            <a:srgbClr val="CC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5" name="正方形/長方形 304">
            <a:extLst>
              <a:ext uri="{FF2B5EF4-FFF2-40B4-BE49-F238E27FC236}">
                <a16:creationId xmlns:a16="http://schemas.microsoft.com/office/drawing/2014/main" id="{56C4F61E-DF35-DF5D-BB9F-3AB34C04824B}"/>
              </a:ext>
            </a:extLst>
          </p:cNvPr>
          <p:cNvSpPr/>
          <p:nvPr/>
        </p:nvSpPr>
        <p:spPr>
          <a:xfrm>
            <a:off x="6895455" y="5085639"/>
            <a:ext cx="1503548" cy="12668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7" name="直線矢印コネクタ 306">
            <a:extLst>
              <a:ext uri="{FF2B5EF4-FFF2-40B4-BE49-F238E27FC236}">
                <a16:creationId xmlns:a16="http://schemas.microsoft.com/office/drawing/2014/main" id="{5F9E0552-EB1B-1212-652A-B3210D099E47}"/>
              </a:ext>
            </a:extLst>
          </p:cNvPr>
          <p:cNvCxnSpPr>
            <a:cxnSpLocks/>
          </p:cNvCxnSpPr>
          <p:nvPr/>
        </p:nvCxnSpPr>
        <p:spPr>
          <a:xfrm flipV="1">
            <a:off x="6896424" y="5017464"/>
            <a:ext cx="0" cy="134287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8" name="直線矢印コネクタ 307">
            <a:extLst>
              <a:ext uri="{FF2B5EF4-FFF2-40B4-BE49-F238E27FC236}">
                <a16:creationId xmlns:a16="http://schemas.microsoft.com/office/drawing/2014/main" id="{088F2596-11A1-D354-7043-ACD3C97C8968}"/>
              </a:ext>
            </a:extLst>
          </p:cNvPr>
          <p:cNvCxnSpPr>
            <a:cxnSpLocks/>
          </p:cNvCxnSpPr>
          <p:nvPr/>
        </p:nvCxnSpPr>
        <p:spPr>
          <a:xfrm flipV="1">
            <a:off x="7716892" y="5599939"/>
            <a:ext cx="0" cy="1575069"/>
          </a:xfrm>
          <a:prstGeom prst="straightConnector1">
            <a:avLst/>
          </a:prstGeom>
          <a:ln w="25400">
            <a:solidFill>
              <a:schemeClr val="tx1"/>
            </a:solidFill>
            <a:tailEnd type="triangle"/>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cxnSp>
      <p:sp>
        <p:nvSpPr>
          <p:cNvPr id="311" name="楕円 310">
            <a:extLst>
              <a:ext uri="{FF2B5EF4-FFF2-40B4-BE49-F238E27FC236}">
                <a16:creationId xmlns:a16="http://schemas.microsoft.com/office/drawing/2014/main" id="{697B6FB6-7952-A420-A45F-3D9966C84504}"/>
              </a:ext>
            </a:extLst>
          </p:cNvPr>
          <p:cNvSpPr/>
          <p:nvPr/>
        </p:nvSpPr>
        <p:spPr>
          <a:xfrm>
            <a:off x="7077467" y="6036801"/>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2" name="楕円 311">
            <a:extLst>
              <a:ext uri="{FF2B5EF4-FFF2-40B4-BE49-F238E27FC236}">
                <a16:creationId xmlns:a16="http://schemas.microsoft.com/office/drawing/2014/main" id="{E9F13885-89E4-80B2-81A4-7C41B05E6476}"/>
              </a:ext>
            </a:extLst>
          </p:cNvPr>
          <p:cNvSpPr/>
          <p:nvPr/>
        </p:nvSpPr>
        <p:spPr>
          <a:xfrm>
            <a:off x="7300327" y="5593286"/>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3" name="楕円 312">
            <a:extLst>
              <a:ext uri="{FF2B5EF4-FFF2-40B4-BE49-F238E27FC236}">
                <a16:creationId xmlns:a16="http://schemas.microsoft.com/office/drawing/2014/main" id="{0CD9DAE6-AA25-6255-8B51-B1689FD540B9}"/>
              </a:ext>
            </a:extLst>
          </p:cNvPr>
          <p:cNvSpPr/>
          <p:nvPr/>
        </p:nvSpPr>
        <p:spPr>
          <a:xfrm>
            <a:off x="7583232" y="5644102"/>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4" name="楕円 313">
            <a:extLst>
              <a:ext uri="{FF2B5EF4-FFF2-40B4-BE49-F238E27FC236}">
                <a16:creationId xmlns:a16="http://schemas.microsoft.com/office/drawing/2014/main" id="{E024D972-7EFC-D571-47E1-29FB9C0CE73B}"/>
              </a:ext>
            </a:extLst>
          </p:cNvPr>
          <p:cNvSpPr/>
          <p:nvPr/>
        </p:nvSpPr>
        <p:spPr>
          <a:xfrm>
            <a:off x="7986055" y="5839878"/>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316" name="直線コネクタ 315">
            <a:extLst>
              <a:ext uri="{FF2B5EF4-FFF2-40B4-BE49-F238E27FC236}">
                <a16:creationId xmlns:a16="http://schemas.microsoft.com/office/drawing/2014/main" id="{23E63913-46D2-CA47-2D0D-96A4F16ED2D3}"/>
              </a:ext>
            </a:extLst>
          </p:cNvPr>
          <p:cNvCxnSpPr>
            <a:cxnSpLocks/>
          </p:cNvCxnSpPr>
          <p:nvPr/>
        </p:nvCxnSpPr>
        <p:spPr>
          <a:xfrm flipV="1">
            <a:off x="7093086" y="5961866"/>
            <a:ext cx="0" cy="942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7" name="直線コネクタ 316">
            <a:extLst>
              <a:ext uri="{FF2B5EF4-FFF2-40B4-BE49-F238E27FC236}">
                <a16:creationId xmlns:a16="http://schemas.microsoft.com/office/drawing/2014/main" id="{AA68BA7C-ABE9-C21D-5454-DB49DC24D8E9}"/>
              </a:ext>
            </a:extLst>
          </p:cNvPr>
          <p:cNvCxnSpPr>
            <a:cxnSpLocks/>
          </p:cNvCxnSpPr>
          <p:nvPr/>
        </p:nvCxnSpPr>
        <p:spPr>
          <a:xfrm flipV="1">
            <a:off x="7317669" y="5607734"/>
            <a:ext cx="0" cy="267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0" name="直線コネクタ 319">
            <a:extLst>
              <a:ext uri="{FF2B5EF4-FFF2-40B4-BE49-F238E27FC236}">
                <a16:creationId xmlns:a16="http://schemas.microsoft.com/office/drawing/2014/main" id="{359CA62F-AC22-588D-4D2D-0E1EA37E515B}"/>
              </a:ext>
            </a:extLst>
          </p:cNvPr>
          <p:cNvCxnSpPr>
            <a:cxnSpLocks/>
          </p:cNvCxnSpPr>
          <p:nvPr/>
        </p:nvCxnSpPr>
        <p:spPr>
          <a:xfrm flipV="1">
            <a:off x="7600183" y="5659721"/>
            <a:ext cx="0" cy="1154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2" name="直線コネクタ 321">
            <a:extLst>
              <a:ext uri="{FF2B5EF4-FFF2-40B4-BE49-F238E27FC236}">
                <a16:creationId xmlns:a16="http://schemas.microsoft.com/office/drawing/2014/main" id="{4D0B8D81-8227-2B3B-2362-43C776FBE606}"/>
              </a:ext>
            </a:extLst>
          </p:cNvPr>
          <p:cNvCxnSpPr>
            <a:cxnSpLocks/>
          </p:cNvCxnSpPr>
          <p:nvPr/>
        </p:nvCxnSpPr>
        <p:spPr>
          <a:xfrm flipV="1">
            <a:off x="8004143" y="5620247"/>
            <a:ext cx="0" cy="2365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6" name="テキスト ボックス 325">
            <a:extLst>
              <a:ext uri="{FF2B5EF4-FFF2-40B4-BE49-F238E27FC236}">
                <a16:creationId xmlns:a16="http://schemas.microsoft.com/office/drawing/2014/main" id="{CAB9F309-40C4-06CC-C355-82ABABCC49D9}"/>
              </a:ext>
            </a:extLst>
          </p:cNvPr>
          <p:cNvSpPr txBox="1"/>
          <p:nvPr/>
        </p:nvSpPr>
        <p:spPr>
          <a:xfrm>
            <a:off x="6895455" y="6355745"/>
            <a:ext cx="1247281" cy="215444"/>
          </a:xfrm>
          <a:prstGeom prst="rect">
            <a:avLst/>
          </a:prstGeom>
          <a:noFill/>
        </p:spPr>
        <p:txBody>
          <a:bodyPr wrap="square" rtlCol="0">
            <a:spAutoFit/>
          </a:bodyPr>
          <a:lstStyle/>
          <a:p>
            <a:pPr algn="ctr"/>
            <a:r>
              <a:rPr lang="ja-JP" altLang="en-US" sz="800" b="1" dirty="0">
                <a:latin typeface="メイリオ" panose="020B0604030504040204" pitchFamily="50" charset="-128"/>
                <a:ea typeface="メイリオ" panose="020B0604030504040204" pitchFamily="50" charset="-128"/>
              </a:rPr>
              <a:t>説明変数</a:t>
            </a:r>
            <a:r>
              <a:rPr lang="en-US" altLang="ja-JP" sz="800" b="1" dirty="0">
                <a:latin typeface="メイリオ" panose="020B0604030504040204" pitchFamily="50" charset="-128"/>
                <a:ea typeface="メイリオ" panose="020B0604030504040204" pitchFamily="50" charset="-128"/>
              </a:rPr>
              <a:t>X</a:t>
            </a:r>
            <a:r>
              <a:rPr lang="en-US" altLang="ja-JP" sz="600" b="1" dirty="0">
                <a:latin typeface="メイリオ" panose="020B0604030504040204" pitchFamily="50" charset="-128"/>
                <a:ea typeface="メイリオ" panose="020B0604030504040204" pitchFamily="50" charset="-128"/>
              </a:rPr>
              <a:t>(</a:t>
            </a:r>
            <a:r>
              <a:rPr lang="ja-JP" altLang="en-US" sz="600" b="1" dirty="0">
                <a:latin typeface="メイリオ" panose="020B0604030504040204" pitchFamily="50" charset="-128"/>
                <a:ea typeface="メイリオ" panose="020B0604030504040204" pitchFamily="50" charset="-128"/>
              </a:rPr>
              <a:t>身長</a:t>
            </a:r>
            <a:r>
              <a:rPr lang="en-US" altLang="ja-JP" sz="600" b="1" dirty="0">
                <a:latin typeface="メイリオ" panose="020B0604030504040204" pitchFamily="50" charset="-128"/>
                <a:ea typeface="メイリオ" panose="020B0604030504040204" pitchFamily="50" charset="-128"/>
              </a:rPr>
              <a:t>)</a:t>
            </a:r>
            <a:endParaRPr kumimoji="1" lang="ja-JP" altLang="en-US" sz="800" b="1" dirty="0">
              <a:latin typeface="メイリオ" panose="020B0604030504040204" pitchFamily="50" charset="-128"/>
              <a:ea typeface="メイリオ" panose="020B0604030504040204" pitchFamily="50" charset="-128"/>
            </a:endParaRPr>
          </a:p>
        </p:txBody>
      </p:sp>
      <p:sp>
        <p:nvSpPr>
          <p:cNvPr id="327" name="テキスト ボックス 326">
            <a:extLst>
              <a:ext uri="{FF2B5EF4-FFF2-40B4-BE49-F238E27FC236}">
                <a16:creationId xmlns:a16="http://schemas.microsoft.com/office/drawing/2014/main" id="{298D96ED-2557-1AE4-34A4-2C74CBA93A6A}"/>
              </a:ext>
            </a:extLst>
          </p:cNvPr>
          <p:cNvSpPr txBox="1"/>
          <p:nvPr/>
        </p:nvSpPr>
        <p:spPr>
          <a:xfrm>
            <a:off x="6639188" y="5067664"/>
            <a:ext cx="307777" cy="1300702"/>
          </a:xfrm>
          <a:prstGeom prst="rect">
            <a:avLst/>
          </a:prstGeom>
          <a:noFill/>
        </p:spPr>
        <p:txBody>
          <a:bodyPr vert="eaVert" wrap="square" rtlCol="0">
            <a:spAutoFit/>
          </a:bodyPr>
          <a:lstStyle/>
          <a:p>
            <a:pPr algn="ctr"/>
            <a:r>
              <a:rPr lang="ja-JP" altLang="en-US" sz="800" b="1" dirty="0">
                <a:latin typeface="メイリオ" panose="020B0604030504040204" pitchFamily="50" charset="-128"/>
                <a:ea typeface="メイリオ" panose="020B0604030504040204" pitchFamily="50" charset="-128"/>
              </a:rPr>
              <a:t>目的変数</a:t>
            </a:r>
            <a:r>
              <a:rPr lang="en-US" altLang="ja-JP" sz="800" b="1" dirty="0">
                <a:latin typeface="メイリオ" panose="020B0604030504040204" pitchFamily="50" charset="-128"/>
                <a:ea typeface="メイリオ" panose="020B0604030504040204" pitchFamily="50" charset="-128"/>
              </a:rPr>
              <a:t>Y</a:t>
            </a:r>
            <a:r>
              <a:rPr lang="en-US" altLang="ja-JP" sz="600" b="1" dirty="0">
                <a:latin typeface="メイリオ" panose="020B0604030504040204" pitchFamily="50" charset="-128"/>
                <a:ea typeface="メイリオ" panose="020B0604030504040204" pitchFamily="50" charset="-128"/>
              </a:rPr>
              <a:t>(</a:t>
            </a:r>
            <a:r>
              <a:rPr lang="ja-JP" altLang="en-US" sz="600" b="1" dirty="0">
                <a:latin typeface="メイリオ" panose="020B0604030504040204" pitchFamily="50" charset="-128"/>
                <a:ea typeface="メイリオ" panose="020B0604030504040204" pitchFamily="50" charset="-128"/>
              </a:rPr>
              <a:t>体重</a:t>
            </a:r>
            <a:r>
              <a:rPr lang="en-US" altLang="ja-JP" sz="600" b="1" dirty="0">
                <a:latin typeface="メイリオ" panose="020B0604030504040204" pitchFamily="50" charset="-128"/>
                <a:ea typeface="メイリオ" panose="020B0604030504040204" pitchFamily="50" charset="-128"/>
              </a:rPr>
              <a:t>)</a:t>
            </a:r>
            <a:endParaRPr kumimoji="1" lang="ja-JP" altLang="en-US" sz="800" b="1" dirty="0">
              <a:latin typeface="メイリオ" panose="020B0604030504040204" pitchFamily="50" charset="-128"/>
              <a:ea typeface="メイリオ" panose="020B0604030504040204" pitchFamily="50" charset="-128"/>
            </a:endParaRPr>
          </a:p>
        </p:txBody>
      </p:sp>
      <p:sp>
        <p:nvSpPr>
          <p:cNvPr id="328" name="四角形: 角を丸くする 327">
            <a:extLst>
              <a:ext uri="{FF2B5EF4-FFF2-40B4-BE49-F238E27FC236}">
                <a16:creationId xmlns:a16="http://schemas.microsoft.com/office/drawing/2014/main" id="{310FEF4F-0B07-14DD-5586-E12E5604F4C8}"/>
              </a:ext>
            </a:extLst>
          </p:cNvPr>
          <p:cNvSpPr/>
          <p:nvPr/>
        </p:nvSpPr>
        <p:spPr>
          <a:xfrm>
            <a:off x="7141787" y="6041380"/>
            <a:ext cx="1228782" cy="237579"/>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0" rtlCol="0" anchor="ctr"/>
          <a:lstStyle/>
          <a:p>
            <a:pPr algn="ctr"/>
            <a:r>
              <a:rPr kumimoji="1" lang="en-US" altLang="ja-JP" sz="1000" b="1" dirty="0">
                <a:solidFill>
                  <a:schemeClr val="tx1"/>
                </a:solidFill>
                <a:latin typeface="メイリオ" panose="020B0604030504040204" pitchFamily="50" charset="-128"/>
                <a:ea typeface="メイリオ" panose="020B0604030504040204" pitchFamily="50" charset="-128"/>
              </a:rPr>
              <a:t>Y</a:t>
            </a:r>
            <a:r>
              <a:rPr kumimoji="1" lang="en-US" altLang="ja-JP" sz="600" b="1" dirty="0">
                <a:solidFill>
                  <a:schemeClr val="tx1"/>
                </a:solidFill>
                <a:latin typeface="メイリオ" panose="020B0604030504040204" pitchFamily="50" charset="-128"/>
                <a:ea typeface="メイリオ" panose="020B0604030504040204" pitchFamily="50" charset="-128"/>
              </a:rPr>
              <a:t>(</a:t>
            </a:r>
            <a:r>
              <a:rPr kumimoji="1" lang="ja-JP" altLang="en-US" sz="600" b="1" dirty="0">
                <a:solidFill>
                  <a:schemeClr val="tx1"/>
                </a:solidFill>
                <a:latin typeface="メイリオ" panose="020B0604030504040204" pitchFamily="50" charset="-128"/>
                <a:ea typeface="メイリオ" panose="020B0604030504040204" pitchFamily="50" charset="-128"/>
              </a:rPr>
              <a:t>体重</a:t>
            </a:r>
            <a:r>
              <a:rPr kumimoji="1" lang="en-US" altLang="ja-JP" sz="600" b="1" dirty="0">
                <a:solidFill>
                  <a:schemeClr val="tx1"/>
                </a:solidFill>
                <a:latin typeface="メイリオ" panose="020B0604030504040204" pitchFamily="50" charset="-128"/>
                <a:ea typeface="メイリオ" panose="020B0604030504040204" pitchFamily="50" charset="-128"/>
              </a:rPr>
              <a:t>)</a:t>
            </a:r>
            <a:r>
              <a:rPr kumimoji="1" lang="en-US" altLang="ja-JP" sz="1000" b="1" dirty="0">
                <a:solidFill>
                  <a:schemeClr val="tx1"/>
                </a:solidFill>
                <a:latin typeface="メイリオ" panose="020B0604030504040204" pitchFamily="50" charset="-128"/>
                <a:ea typeface="メイリオ" panose="020B0604030504040204" pitchFamily="50" charset="-128"/>
              </a:rPr>
              <a:t>=</a:t>
            </a:r>
            <a:r>
              <a:rPr kumimoji="1" lang="en-US" altLang="ja-JP" sz="1000" b="1" dirty="0" err="1">
                <a:solidFill>
                  <a:schemeClr val="tx1"/>
                </a:solidFill>
                <a:latin typeface="メイリオ" panose="020B0604030504040204" pitchFamily="50" charset="-128"/>
                <a:ea typeface="メイリオ" panose="020B0604030504040204" pitchFamily="50" charset="-128"/>
              </a:rPr>
              <a:t>aX</a:t>
            </a:r>
            <a:r>
              <a:rPr kumimoji="1" lang="en-US" altLang="ja-JP" sz="600" b="1" dirty="0">
                <a:solidFill>
                  <a:schemeClr val="tx1"/>
                </a:solidFill>
                <a:latin typeface="メイリオ" panose="020B0604030504040204" pitchFamily="50" charset="-128"/>
                <a:ea typeface="メイリオ" panose="020B0604030504040204" pitchFamily="50" charset="-128"/>
              </a:rPr>
              <a:t>(</a:t>
            </a:r>
            <a:r>
              <a:rPr kumimoji="1" lang="ja-JP" altLang="en-US" sz="600" b="1" dirty="0">
                <a:solidFill>
                  <a:schemeClr val="tx1"/>
                </a:solidFill>
                <a:latin typeface="メイリオ" panose="020B0604030504040204" pitchFamily="50" charset="-128"/>
                <a:ea typeface="メイリオ" panose="020B0604030504040204" pitchFamily="50" charset="-128"/>
              </a:rPr>
              <a:t>身長</a:t>
            </a:r>
            <a:r>
              <a:rPr kumimoji="1" lang="en-US" altLang="ja-JP" sz="600" b="1" dirty="0">
                <a:solidFill>
                  <a:schemeClr val="tx1"/>
                </a:solidFill>
                <a:latin typeface="メイリオ" panose="020B0604030504040204" pitchFamily="50" charset="-128"/>
                <a:ea typeface="メイリオ" panose="020B0604030504040204" pitchFamily="50" charset="-128"/>
              </a:rPr>
              <a:t>)</a:t>
            </a:r>
            <a:r>
              <a:rPr kumimoji="1" lang="en-US" altLang="ja-JP" sz="1000" b="1" dirty="0">
                <a:solidFill>
                  <a:schemeClr val="tx1"/>
                </a:solidFill>
                <a:latin typeface="メイリオ" panose="020B0604030504040204" pitchFamily="50" charset="-128"/>
                <a:ea typeface="メイリオ" panose="020B0604030504040204" pitchFamily="50" charset="-128"/>
              </a:rPr>
              <a:t>+b</a:t>
            </a:r>
            <a:endParaRPr kumimoji="1" lang="ja-JP" altLang="en-US" sz="1000" b="1" dirty="0">
              <a:solidFill>
                <a:schemeClr val="tx1"/>
              </a:solidFill>
              <a:latin typeface="メイリオ" panose="020B0604030504040204" pitchFamily="50" charset="-128"/>
              <a:ea typeface="メイリオ" panose="020B0604030504040204" pitchFamily="50" charset="-128"/>
            </a:endParaRPr>
          </a:p>
        </p:txBody>
      </p:sp>
      <p:sp>
        <p:nvSpPr>
          <p:cNvPr id="329" name="正方形/長方形 328">
            <a:extLst>
              <a:ext uri="{FF2B5EF4-FFF2-40B4-BE49-F238E27FC236}">
                <a16:creationId xmlns:a16="http://schemas.microsoft.com/office/drawing/2014/main" id="{91778545-69D3-1207-B586-A8D94A404DD8}"/>
              </a:ext>
            </a:extLst>
          </p:cNvPr>
          <p:cNvSpPr/>
          <p:nvPr/>
        </p:nvSpPr>
        <p:spPr>
          <a:xfrm>
            <a:off x="7169293" y="4852788"/>
            <a:ext cx="956113" cy="258664"/>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algn="ctr"/>
            <a:r>
              <a:rPr lang="ja-JP" altLang="en-US" sz="1200" b="1" dirty="0">
                <a:latin typeface="メイリオ" panose="020B0604030504040204" pitchFamily="50" charset="-128"/>
                <a:ea typeface="メイリオ" panose="020B0604030504040204" pitchFamily="50" charset="-128"/>
              </a:rPr>
              <a:t>単回帰分析</a:t>
            </a:r>
            <a:endParaRPr kumimoji="1" lang="ja-JP" altLang="en-US" sz="1200" b="1" dirty="0">
              <a:latin typeface="メイリオ" panose="020B0604030504040204" pitchFamily="50" charset="-128"/>
              <a:ea typeface="メイリオ" panose="020B0604030504040204" pitchFamily="50" charset="-128"/>
            </a:endParaRPr>
          </a:p>
        </p:txBody>
      </p:sp>
      <p:sp>
        <p:nvSpPr>
          <p:cNvPr id="331" name="テキスト ボックス 330">
            <a:extLst>
              <a:ext uri="{FF2B5EF4-FFF2-40B4-BE49-F238E27FC236}">
                <a16:creationId xmlns:a16="http://schemas.microsoft.com/office/drawing/2014/main" id="{1355D3C9-F03A-384A-3A3F-1140B0231328}"/>
              </a:ext>
            </a:extLst>
          </p:cNvPr>
          <p:cNvSpPr txBox="1"/>
          <p:nvPr/>
        </p:nvSpPr>
        <p:spPr>
          <a:xfrm>
            <a:off x="7001860" y="5110118"/>
            <a:ext cx="1303684" cy="461665"/>
          </a:xfrm>
          <a:prstGeom prst="rect">
            <a:avLst/>
          </a:prstGeom>
          <a:noFill/>
        </p:spPr>
        <p:txBody>
          <a:bodyPr wrap="square" rtlCol="0">
            <a:spAutoFit/>
          </a:bodyPr>
          <a:lstStyle/>
          <a:p>
            <a:r>
              <a:rPr lang="en-US" altLang="ja-JP" sz="800" b="1" dirty="0">
                <a:latin typeface="メイリオ" panose="020B0604030504040204" pitchFamily="50" charset="-128"/>
                <a:ea typeface="メイリオ" panose="020B0604030504040204" pitchFamily="50" charset="-128"/>
              </a:rPr>
              <a:t>1</a:t>
            </a:r>
            <a:r>
              <a:rPr lang="ja-JP" altLang="en-US" sz="800" b="1" dirty="0">
                <a:latin typeface="メイリオ" panose="020B0604030504040204" pitchFamily="50" charset="-128"/>
                <a:ea typeface="メイリオ" panose="020B0604030504040204" pitchFamily="50" charset="-128"/>
              </a:rPr>
              <a:t>つ</a:t>
            </a:r>
            <a:r>
              <a:rPr kumimoji="1" lang="ja-JP" altLang="en-US" sz="800" b="1" dirty="0">
                <a:latin typeface="メイリオ" panose="020B0604030504040204" pitchFamily="50" charset="-128"/>
                <a:ea typeface="メイリオ" panose="020B0604030504040204" pitchFamily="50" charset="-128"/>
              </a:rPr>
              <a:t>の目的変数</a:t>
            </a:r>
            <a:r>
              <a:rPr kumimoji="1" lang="en-US" altLang="ja-JP" sz="600" b="1" dirty="0">
                <a:latin typeface="メイリオ" panose="020B0604030504040204" pitchFamily="50" charset="-128"/>
                <a:ea typeface="メイリオ" panose="020B0604030504040204" pitchFamily="50" charset="-128"/>
              </a:rPr>
              <a:t>(</a:t>
            </a:r>
            <a:r>
              <a:rPr kumimoji="1" lang="ja-JP" altLang="en-US" sz="600" b="1" dirty="0">
                <a:latin typeface="メイリオ" panose="020B0604030504040204" pitchFamily="50" charset="-128"/>
                <a:ea typeface="メイリオ" panose="020B0604030504040204" pitchFamily="50" charset="-128"/>
              </a:rPr>
              <a:t>体重</a:t>
            </a:r>
            <a:r>
              <a:rPr kumimoji="1" lang="en-US" altLang="ja-JP" sz="600" b="1" dirty="0">
                <a:latin typeface="メイリオ" panose="020B0604030504040204" pitchFamily="50" charset="-128"/>
                <a:ea typeface="メイリオ" panose="020B0604030504040204" pitchFamily="50" charset="-128"/>
              </a:rPr>
              <a:t>)</a:t>
            </a:r>
            <a:r>
              <a:rPr kumimoji="1" lang="ja-JP" altLang="en-US" sz="800" b="1" dirty="0">
                <a:latin typeface="メイリオ" panose="020B0604030504040204" pitchFamily="50" charset="-128"/>
                <a:ea typeface="メイリオ" panose="020B0604030504040204" pitchFamily="50" charset="-128"/>
              </a:rPr>
              <a:t>を、</a:t>
            </a:r>
            <a:r>
              <a:rPr kumimoji="1" lang="en-US" altLang="ja-JP" sz="800" b="1" dirty="0">
                <a:latin typeface="メイリオ" panose="020B0604030504040204" pitchFamily="50" charset="-128"/>
                <a:ea typeface="メイリオ" panose="020B0604030504040204" pitchFamily="50" charset="-128"/>
              </a:rPr>
              <a:t>1</a:t>
            </a:r>
            <a:r>
              <a:rPr kumimoji="1" lang="ja-JP" altLang="en-US" sz="800" b="1" dirty="0">
                <a:latin typeface="メイリオ" panose="020B0604030504040204" pitchFamily="50" charset="-128"/>
                <a:ea typeface="メイリオ" panose="020B0604030504040204" pitchFamily="50" charset="-128"/>
              </a:rPr>
              <a:t>つの説明変数</a:t>
            </a:r>
            <a:r>
              <a:rPr kumimoji="1" lang="en-US" altLang="ja-JP" sz="600" b="1" dirty="0">
                <a:latin typeface="メイリオ" panose="020B0604030504040204" pitchFamily="50" charset="-128"/>
                <a:ea typeface="メイリオ" panose="020B0604030504040204" pitchFamily="50" charset="-128"/>
              </a:rPr>
              <a:t>(</a:t>
            </a:r>
            <a:r>
              <a:rPr kumimoji="1" lang="ja-JP" altLang="en-US" sz="600" b="1" dirty="0">
                <a:latin typeface="メイリオ" panose="020B0604030504040204" pitchFamily="50" charset="-128"/>
                <a:ea typeface="メイリオ" panose="020B0604030504040204" pitchFamily="50" charset="-128"/>
              </a:rPr>
              <a:t>身長</a:t>
            </a:r>
            <a:r>
              <a:rPr kumimoji="1" lang="en-US" altLang="ja-JP" sz="600" b="1" dirty="0">
                <a:latin typeface="メイリオ" panose="020B0604030504040204" pitchFamily="50" charset="-128"/>
                <a:ea typeface="メイリオ" panose="020B0604030504040204" pitchFamily="50" charset="-128"/>
              </a:rPr>
              <a:t>)</a:t>
            </a:r>
            <a:r>
              <a:rPr kumimoji="1" lang="ja-JP" altLang="en-US" sz="800" b="1" dirty="0">
                <a:latin typeface="メイリオ" panose="020B0604030504040204" pitchFamily="50" charset="-128"/>
                <a:ea typeface="メイリオ" panose="020B0604030504040204" pitchFamily="50" charset="-128"/>
              </a:rPr>
              <a:t>から予測する方法</a:t>
            </a:r>
            <a:endParaRPr kumimoji="1" lang="en-US" altLang="ja-JP" sz="800" b="1" dirty="0">
              <a:latin typeface="メイリオ" panose="020B0604030504040204" pitchFamily="50" charset="-128"/>
              <a:ea typeface="メイリオ" panose="020B0604030504040204" pitchFamily="50" charset="-128"/>
            </a:endParaRPr>
          </a:p>
        </p:txBody>
      </p:sp>
      <p:sp>
        <p:nvSpPr>
          <p:cNvPr id="345" name="正方形/長方形 344">
            <a:extLst>
              <a:ext uri="{FF2B5EF4-FFF2-40B4-BE49-F238E27FC236}">
                <a16:creationId xmlns:a16="http://schemas.microsoft.com/office/drawing/2014/main" id="{31F78208-72BF-3F97-E28C-5124A8311161}"/>
              </a:ext>
            </a:extLst>
          </p:cNvPr>
          <p:cNvSpPr/>
          <p:nvPr/>
        </p:nvSpPr>
        <p:spPr>
          <a:xfrm>
            <a:off x="8681065" y="5082690"/>
            <a:ext cx="2646559" cy="1420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8" name="楕円 347">
            <a:extLst>
              <a:ext uri="{FF2B5EF4-FFF2-40B4-BE49-F238E27FC236}">
                <a16:creationId xmlns:a16="http://schemas.microsoft.com/office/drawing/2014/main" id="{B0CA2AB7-36A3-936E-ECF6-FD1996903501}"/>
              </a:ext>
            </a:extLst>
          </p:cNvPr>
          <p:cNvSpPr/>
          <p:nvPr/>
        </p:nvSpPr>
        <p:spPr>
          <a:xfrm>
            <a:off x="9608257" y="5417413"/>
            <a:ext cx="743167" cy="2486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b="1" dirty="0">
                <a:solidFill>
                  <a:schemeClr val="tx1"/>
                </a:solidFill>
                <a:latin typeface="メイリオ" panose="020B0604030504040204" pitchFamily="50" charset="-128"/>
                <a:ea typeface="メイリオ" panose="020B0604030504040204" pitchFamily="50" charset="-128"/>
              </a:rPr>
              <a:t>体　重</a:t>
            </a:r>
            <a:endParaRPr kumimoji="1" lang="en-US" altLang="ja-JP" sz="800" b="1" dirty="0">
              <a:solidFill>
                <a:schemeClr val="tx1"/>
              </a:solidFill>
              <a:latin typeface="メイリオ" panose="020B0604030504040204" pitchFamily="50" charset="-128"/>
              <a:ea typeface="メイリオ" panose="020B0604030504040204" pitchFamily="50" charset="-128"/>
            </a:endParaRPr>
          </a:p>
        </p:txBody>
      </p:sp>
      <p:sp>
        <p:nvSpPr>
          <p:cNvPr id="353" name="正方形/長方形 352">
            <a:extLst>
              <a:ext uri="{FF2B5EF4-FFF2-40B4-BE49-F238E27FC236}">
                <a16:creationId xmlns:a16="http://schemas.microsoft.com/office/drawing/2014/main" id="{08BDE7D5-44E1-280A-F0F3-B47EB7875190}"/>
              </a:ext>
            </a:extLst>
          </p:cNvPr>
          <p:cNvSpPr/>
          <p:nvPr/>
        </p:nvSpPr>
        <p:spPr>
          <a:xfrm>
            <a:off x="9496596" y="4856879"/>
            <a:ext cx="956113" cy="258664"/>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algn="ctr"/>
            <a:r>
              <a:rPr lang="ja-JP" altLang="en-US" sz="1200" b="1" dirty="0">
                <a:latin typeface="メイリオ" panose="020B0604030504040204" pitchFamily="50" charset="-128"/>
                <a:ea typeface="メイリオ" panose="020B0604030504040204" pitchFamily="50" charset="-128"/>
              </a:rPr>
              <a:t>重回帰分析</a:t>
            </a:r>
            <a:endParaRPr kumimoji="1" lang="ja-JP" altLang="en-US" sz="1200" b="1" dirty="0">
              <a:latin typeface="メイリオ" panose="020B0604030504040204" pitchFamily="50" charset="-128"/>
              <a:ea typeface="メイリオ" panose="020B0604030504040204" pitchFamily="50" charset="-128"/>
            </a:endParaRPr>
          </a:p>
        </p:txBody>
      </p:sp>
      <p:sp>
        <p:nvSpPr>
          <p:cNvPr id="356" name="テキスト ボックス 355">
            <a:extLst>
              <a:ext uri="{FF2B5EF4-FFF2-40B4-BE49-F238E27FC236}">
                <a16:creationId xmlns:a16="http://schemas.microsoft.com/office/drawing/2014/main" id="{FFDCF3C0-2402-10DC-7DFF-659E8CA1870E}"/>
              </a:ext>
            </a:extLst>
          </p:cNvPr>
          <p:cNvSpPr txBox="1"/>
          <p:nvPr/>
        </p:nvSpPr>
        <p:spPr>
          <a:xfrm>
            <a:off x="8696454" y="5109913"/>
            <a:ext cx="2611204" cy="338554"/>
          </a:xfrm>
          <a:prstGeom prst="rect">
            <a:avLst/>
          </a:prstGeom>
          <a:noFill/>
        </p:spPr>
        <p:txBody>
          <a:bodyPr wrap="square" rtlCol="0">
            <a:spAutoFit/>
          </a:bodyPr>
          <a:lstStyle/>
          <a:p>
            <a:r>
              <a:rPr lang="en-US" altLang="ja-JP" sz="800" b="1" dirty="0">
                <a:latin typeface="メイリオ" panose="020B0604030504040204" pitchFamily="50" charset="-128"/>
                <a:ea typeface="メイリオ" panose="020B0604030504040204" pitchFamily="50" charset="-128"/>
              </a:rPr>
              <a:t>1</a:t>
            </a:r>
            <a:r>
              <a:rPr lang="ja-JP" altLang="en-US" sz="800" b="1" dirty="0">
                <a:latin typeface="メイリオ" panose="020B0604030504040204" pitchFamily="50" charset="-128"/>
                <a:ea typeface="メイリオ" panose="020B0604030504040204" pitchFamily="50" charset="-128"/>
              </a:rPr>
              <a:t>つ</a:t>
            </a:r>
            <a:r>
              <a:rPr kumimoji="1" lang="ja-JP" altLang="en-US" sz="800" b="1" dirty="0">
                <a:latin typeface="メイリオ" panose="020B0604030504040204" pitchFamily="50" charset="-128"/>
                <a:ea typeface="メイリオ" panose="020B0604030504040204" pitchFamily="50" charset="-128"/>
              </a:rPr>
              <a:t>の目的変数</a:t>
            </a:r>
            <a:r>
              <a:rPr kumimoji="1" lang="en-US" altLang="ja-JP" sz="600" b="1" dirty="0">
                <a:latin typeface="メイリオ" panose="020B0604030504040204" pitchFamily="50" charset="-128"/>
                <a:ea typeface="メイリオ" panose="020B0604030504040204" pitchFamily="50" charset="-128"/>
              </a:rPr>
              <a:t>(</a:t>
            </a:r>
            <a:r>
              <a:rPr kumimoji="1" lang="ja-JP" altLang="en-US" sz="600" b="1" dirty="0">
                <a:latin typeface="メイリオ" panose="020B0604030504040204" pitchFamily="50" charset="-128"/>
                <a:ea typeface="メイリオ" panose="020B0604030504040204" pitchFamily="50" charset="-128"/>
              </a:rPr>
              <a:t>体重</a:t>
            </a:r>
            <a:r>
              <a:rPr kumimoji="1" lang="en-US" altLang="ja-JP" sz="600" b="1" dirty="0">
                <a:latin typeface="メイリオ" panose="020B0604030504040204" pitchFamily="50" charset="-128"/>
                <a:ea typeface="メイリオ" panose="020B0604030504040204" pitchFamily="50" charset="-128"/>
              </a:rPr>
              <a:t>)</a:t>
            </a:r>
            <a:r>
              <a:rPr kumimoji="1" lang="ja-JP" altLang="en-US" sz="800" b="1" dirty="0">
                <a:latin typeface="メイリオ" panose="020B0604030504040204" pitchFamily="50" charset="-128"/>
                <a:ea typeface="メイリオ" panose="020B0604030504040204" pitchFamily="50" charset="-128"/>
              </a:rPr>
              <a:t>を、複数の説明変数</a:t>
            </a:r>
            <a:r>
              <a:rPr kumimoji="1" lang="en-US" altLang="ja-JP" sz="600" b="1" dirty="0">
                <a:latin typeface="メイリオ" panose="020B0604030504040204" pitchFamily="50" charset="-128"/>
                <a:ea typeface="メイリオ" panose="020B0604030504040204" pitchFamily="50" charset="-128"/>
              </a:rPr>
              <a:t>(</a:t>
            </a:r>
            <a:r>
              <a:rPr kumimoji="1" lang="ja-JP" altLang="en-US" sz="600" b="1" dirty="0">
                <a:latin typeface="メイリオ" panose="020B0604030504040204" pitchFamily="50" charset="-128"/>
                <a:ea typeface="メイリオ" panose="020B0604030504040204" pitchFamily="50" charset="-128"/>
              </a:rPr>
              <a:t>身長</a:t>
            </a:r>
            <a:r>
              <a:rPr kumimoji="1" lang="en-US" altLang="ja-JP" sz="600" b="1" dirty="0">
                <a:latin typeface="メイリオ" panose="020B0604030504040204" pitchFamily="50" charset="-128"/>
                <a:ea typeface="メイリオ" panose="020B0604030504040204" pitchFamily="50" charset="-128"/>
              </a:rPr>
              <a:t>,</a:t>
            </a:r>
            <a:r>
              <a:rPr kumimoji="1" lang="ja-JP" altLang="en-US" sz="600" b="1" dirty="0">
                <a:latin typeface="メイリオ" panose="020B0604030504040204" pitchFamily="50" charset="-128"/>
                <a:ea typeface="メイリオ" panose="020B0604030504040204" pitchFamily="50" charset="-128"/>
              </a:rPr>
              <a:t>胸囲</a:t>
            </a:r>
            <a:r>
              <a:rPr kumimoji="1" lang="en-US" altLang="ja-JP" sz="600" b="1" dirty="0">
                <a:latin typeface="メイリオ" panose="020B0604030504040204" pitchFamily="50" charset="-128"/>
                <a:ea typeface="メイリオ" panose="020B0604030504040204" pitchFamily="50" charset="-128"/>
              </a:rPr>
              <a:t>,</a:t>
            </a:r>
            <a:r>
              <a:rPr kumimoji="1" lang="ja-JP" altLang="en-US" sz="600" b="1" dirty="0">
                <a:latin typeface="メイリオ" panose="020B0604030504040204" pitchFamily="50" charset="-128"/>
                <a:ea typeface="メイリオ" panose="020B0604030504040204" pitchFamily="50" charset="-128"/>
              </a:rPr>
              <a:t>腹囲</a:t>
            </a:r>
            <a:r>
              <a:rPr kumimoji="1" lang="en-US" altLang="ja-JP" sz="600" b="1" dirty="0">
                <a:latin typeface="メイリオ" panose="020B0604030504040204" pitchFamily="50" charset="-128"/>
                <a:ea typeface="メイリオ" panose="020B0604030504040204" pitchFamily="50" charset="-128"/>
              </a:rPr>
              <a:t>)</a:t>
            </a:r>
            <a:r>
              <a:rPr kumimoji="1" lang="ja-JP" altLang="en-US" sz="800" b="1" dirty="0">
                <a:latin typeface="メイリオ" panose="020B0604030504040204" pitchFamily="50" charset="-128"/>
                <a:ea typeface="メイリオ" panose="020B0604030504040204" pitchFamily="50" charset="-128"/>
              </a:rPr>
              <a:t>から予測する方法</a:t>
            </a:r>
            <a:endParaRPr kumimoji="1" lang="en-US" altLang="ja-JP" sz="800" b="1" dirty="0">
              <a:latin typeface="メイリオ" panose="020B0604030504040204" pitchFamily="50" charset="-128"/>
              <a:ea typeface="メイリオ" panose="020B0604030504040204" pitchFamily="50" charset="-128"/>
            </a:endParaRPr>
          </a:p>
        </p:txBody>
      </p:sp>
      <p:cxnSp>
        <p:nvCxnSpPr>
          <p:cNvPr id="363" name="直線コネクタ 362">
            <a:extLst>
              <a:ext uri="{FF2B5EF4-FFF2-40B4-BE49-F238E27FC236}">
                <a16:creationId xmlns:a16="http://schemas.microsoft.com/office/drawing/2014/main" id="{B1BDD7ED-726B-3F97-6DE7-987D6A7B5C66}"/>
              </a:ext>
            </a:extLst>
          </p:cNvPr>
          <p:cNvCxnSpPr>
            <a:cxnSpLocks/>
          </p:cNvCxnSpPr>
          <p:nvPr/>
        </p:nvCxnSpPr>
        <p:spPr>
          <a:xfrm flipV="1">
            <a:off x="7810532" y="5692767"/>
            <a:ext cx="0" cy="1154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4" name="楕円 363">
            <a:extLst>
              <a:ext uri="{FF2B5EF4-FFF2-40B4-BE49-F238E27FC236}">
                <a16:creationId xmlns:a16="http://schemas.microsoft.com/office/drawing/2014/main" id="{D5E9DF1E-B326-7AA6-0CB9-91E09D488094}"/>
              </a:ext>
            </a:extLst>
          </p:cNvPr>
          <p:cNvSpPr/>
          <p:nvPr/>
        </p:nvSpPr>
        <p:spPr>
          <a:xfrm>
            <a:off x="7793181" y="5787748"/>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5" name="楕円 364">
            <a:extLst>
              <a:ext uri="{FF2B5EF4-FFF2-40B4-BE49-F238E27FC236}">
                <a16:creationId xmlns:a16="http://schemas.microsoft.com/office/drawing/2014/main" id="{FFC0E469-2CBF-0A48-CCA1-CBB25576E468}"/>
              </a:ext>
            </a:extLst>
          </p:cNvPr>
          <p:cNvSpPr/>
          <p:nvPr/>
        </p:nvSpPr>
        <p:spPr>
          <a:xfrm>
            <a:off x="8078015" y="5517783"/>
            <a:ext cx="36000" cy="36000"/>
          </a:xfrm>
          <a:prstGeom prst="ellipse">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366" name="直線コネクタ 365">
            <a:extLst>
              <a:ext uri="{FF2B5EF4-FFF2-40B4-BE49-F238E27FC236}">
                <a16:creationId xmlns:a16="http://schemas.microsoft.com/office/drawing/2014/main" id="{5B10D432-70BD-4C2B-B7E4-E6B108E82B13}"/>
              </a:ext>
            </a:extLst>
          </p:cNvPr>
          <p:cNvCxnSpPr>
            <a:cxnSpLocks/>
          </p:cNvCxnSpPr>
          <p:nvPr/>
        </p:nvCxnSpPr>
        <p:spPr>
          <a:xfrm flipV="1">
            <a:off x="8096015" y="5544267"/>
            <a:ext cx="0" cy="490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8" name="直線コネクタ 367">
            <a:extLst>
              <a:ext uri="{FF2B5EF4-FFF2-40B4-BE49-F238E27FC236}">
                <a16:creationId xmlns:a16="http://schemas.microsoft.com/office/drawing/2014/main" id="{C4D7FE7E-1B9D-4F91-2B7E-81E95B5840D7}"/>
              </a:ext>
            </a:extLst>
          </p:cNvPr>
          <p:cNvCxnSpPr>
            <a:cxnSpLocks/>
          </p:cNvCxnSpPr>
          <p:nvPr/>
        </p:nvCxnSpPr>
        <p:spPr>
          <a:xfrm flipV="1">
            <a:off x="6914995" y="5475611"/>
            <a:ext cx="1484008" cy="551665"/>
          </a:xfrm>
          <a:prstGeom prst="line">
            <a:avLst/>
          </a:prstGeom>
          <a:ln w="254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74" name="グループ化 373">
            <a:extLst>
              <a:ext uri="{FF2B5EF4-FFF2-40B4-BE49-F238E27FC236}">
                <a16:creationId xmlns:a16="http://schemas.microsoft.com/office/drawing/2014/main" id="{7C8B3EEE-D997-72FA-2B67-39327219AB3E}"/>
              </a:ext>
            </a:extLst>
          </p:cNvPr>
          <p:cNvGrpSpPr/>
          <p:nvPr/>
        </p:nvGrpSpPr>
        <p:grpSpPr>
          <a:xfrm>
            <a:off x="8770259" y="5925114"/>
            <a:ext cx="2414469" cy="237886"/>
            <a:chOff x="8770259" y="6039414"/>
            <a:chExt cx="2414469" cy="237886"/>
          </a:xfrm>
        </p:grpSpPr>
        <p:sp>
          <p:nvSpPr>
            <p:cNvPr id="369" name="楕円 368">
              <a:extLst>
                <a:ext uri="{FF2B5EF4-FFF2-40B4-BE49-F238E27FC236}">
                  <a16:creationId xmlns:a16="http://schemas.microsoft.com/office/drawing/2014/main" id="{86DF42E7-F230-74ED-5742-747510715948}"/>
                </a:ext>
              </a:extLst>
            </p:cNvPr>
            <p:cNvSpPr/>
            <p:nvPr/>
          </p:nvSpPr>
          <p:spPr>
            <a:xfrm>
              <a:off x="9608257" y="6039721"/>
              <a:ext cx="743167" cy="23757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latin typeface="メイリオ" panose="020B0604030504040204" pitchFamily="50" charset="-128"/>
                  <a:ea typeface="メイリオ" panose="020B0604030504040204" pitchFamily="50" charset="-128"/>
                </a:rPr>
                <a:t>胸　囲</a:t>
              </a:r>
              <a:endParaRPr kumimoji="1" lang="en-US" altLang="ja-JP" sz="800" b="1" dirty="0">
                <a:solidFill>
                  <a:schemeClr val="tx1"/>
                </a:solidFill>
                <a:latin typeface="メイリオ" panose="020B0604030504040204" pitchFamily="50" charset="-128"/>
                <a:ea typeface="メイリオ" panose="020B0604030504040204" pitchFamily="50" charset="-128"/>
              </a:endParaRPr>
            </a:p>
          </p:txBody>
        </p:sp>
        <p:sp>
          <p:nvSpPr>
            <p:cNvPr id="370" name="楕円 369">
              <a:extLst>
                <a:ext uri="{FF2B5EF4-FFF2-40B4-BE49-F238E27FC236}">
                  <a16:creationId xmlns:a16="http://schemas.microsoft.com/office/drawing/2014/main" id="{2C7B6114-3A24-D4EA-A8BB-EE60384C1E61}"/>
                </a:ext>
              </a:extLst>
            </p:cNvPr>
            <p:cNvSpPr/>
            <p:nvPr/>
          </p:nvSpPr>
          <p:spPr>
            <a:xfrm>
              <a:off x="8770259" y="6039721"/>
              <a:ext cx="743167" cy="23757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latin typeface="メイリオ" panose="020B0604030504040204" pitchFamily="50" charset="-128"/>
                  <a:ea typeface="メイリオ" panose="020B0604030504040204" pitchFamily="50" charset="-128"/>
                </a:rPr>
                <a:t>身　長</a:t>
              </a:r>
              <a:endParaRPr kumimoji="1" lang="en-US" altLang="ja-JP" sz="800" b="1" dirty="0">
                <a:solidFill>
                  <a:schemeClr val="tx1"/>
                </a:solidFill>
                <a:latin typeface="メイリオ" panose="020B0604030504040204" pitchFamily="50" charset="-128"/>
                <a:ea typeface="メイリオ" panose="020B0604030504040204" pitchFamily="50" charset="-128"/>
              </a:endParaRPr>
            </a:p>
          </p:txBody>
        </p:sp>
        <p:sp>
          <p:nvSpPr>
            <p:cNvPr id="371" name="楕円 370">
              <a:extLst>
                <a:ext uri="{FF2B5EF4-FFF2-40B4-BE49-F238E27FC236}">
                  <a16:creationId xmlns:a16="http://schemas.microsoft.com/office/drawing/2014/main" id="{85BC0CBC-66AA-7F10-43C6-5753607EC2F1}"/>
                </a:ext>
              </a:extLst>
            </p:cNvPr>
            <p:cNvSpPr/>
            <p:nvPr/>
          </p:nvSpPr>
          <p:spPr>
            <a:xfrm>
              <a:off x="10441561" y="6039414"/>
              <a:ext cx="743167" cy="23757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b="1" dirty="0">
                  <a:solidFill>
                    <a:schemeClr val="tx1"/>
                  </a:solidFill>
                  <a:latin typeface="メイリオ" panose="020B0604030504040204" pitchFamily="50" charset="-128"/>
                  <a:ea typeface="メイリオ" panose="020B0604030504040204" pitchFamily="50" charset="-128"/>
                </a:rPr>
                <a:t>腹　囲</a:t>
              </a:r>
              <a:endParaRPr kumimoji="1" lang="en-US" altLang="ja-JP" sz="800" b="1" dirty="0">
                <a:solidFill>
                  <a:schemeClr val="tx1"/>
                </a:solidFill>
                <a:latin typeface="メイリオ" panose="020B0604030504040204" pitchFamily="50" charset="-128"/>
                <a:ea typeface="メイリオ" panose="020B0604030504040204" pitchFamily="50" charset="-128"/>
              </a:endParaRPr>
            </a:p>
          </p:txBody>
        </p:sp>
      </p:grpSp>
      <p:sp>
        <p:nvSpPr>
          <p:cNvPr id="373" name="四角形: 角を丸くする 372">
            <a:extLst>
              <a:ext uri="{FF2B5EF4-FFF2-40B4-BE49-F238E27FC236}">
                <a16:creationId xmlns:a16="http://schemas.microsoft.com/office/drawing/2014/main" id="{2FB2B312-70A8-D395-B5F1-33989C7BF312}"/>
              </a:ext>
            </a:extLst>
          </p:cNvPr>
          <p:cNvSpPr/>
          <p:nvPr/>
        </p:nvSpPr>
        <p:spPr>
          <a:xfrm>
            <a:off x="8741140" y="6233254"/>
            <a:ext cx="2541117" cy="237579"/>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0" rtlCol="0" anchor="ctr"/>
          <a:lstStyle/>
          <a:p>
            <a:pPr algn="ctr"/>
            <a:r>
              <a:rPr kumimoji="1" lang="en-US" altLang="ja-JP" sz="1000" b="1" dirty="0">
                <a:solidFill>
                  <a:schemeClr val="tx1"/>
                </a:solidFill>
                <a:latin typeface="メイリオ" panose="020B0604030504040204" pitchFamily="50" charset="-128"/>
                <a:ea typeface="メイリオ" panose="020B0604030504040204" pitchFamily="50" charset="-128"/>
              </a:rPr>
              <a:t>Y</a:t>
            </a:r>
            <a:r>
              <a:rPr kumimoji="1" lang="en-US" altLang="ja-JP" sz="600" b="1" dirty="0">
                <a:solidFill>
                  <a:schemeClr val="tx1"/>
                </a:solidFill>
                <a:latin typeface="メイリオ" panose="020B0604030504040204" pitchFamily="50" charset="-128"/>
                <a:ea typeface="メイリオ" panose="020B0604030504040204" pitchFamily="50" charset="-128"/>
              </a:rPr>
              <a:t>(</a:t>
            </a:r>
            <a:r>
              <a:rPr kumimoji="1" lang="ja-JP" altLang="en-US" sz="600" b="1" dirty="0">
                <a:solidFill>
                  <a:schemeClr val="tx1"/>
                </a:solidFill>
                <a:latin typeface="メイリオ" panose="020B0604030504040204" pitchFamily="50" charset="-128"/>
                <a:ea typeface="メイリオ" panose="020B0604030504040204" pitchFamily="50" charset="-128"/>
              </a:rPr>
              <a:t>体重</a:t>
            </a:r>
            <a:r>
              <a:rPr kumimoji="1" lang="en-US" altLang="ja-JP" sz="600" b="1" dirty="0">
                <a:solidFill>
                  <a:schemeClr val="tx1"/>
                </a:solidFill>
                <a:latin typeface="メイリオ" panose="020B0604030504040204" pitchFamily="50" charset="-128"/>
                <a:ea typeface="メイリオ" panose="020B0604030504040204" pitchFamily="50" charset="-128"/>
              </a:rPr>
              <a:t>)</a:t>
            </a:r>
            <a:r>
              <a:rPr kumimoji="1" lang="en-US" altLang="ja-JP" sz="1000" b="1" dirty="0">
                <a:solidFill>
                  <a:schemeClr val="tx1"/>
                </a:solidFill>
                <a:latin typeface="メイリオ" panose="020B0604030504040204" pitchFamily="50" charset="-128"/>
                <a:ea typeface="メイリオ" panose="020B0604030504040204" pitchFamily="50" charset="-128"/>
              </a:rPr>
              <a:t>=b</a:t>
            </a:r>
            <a:r>
              <a:rPr kumimoji="1" lang="en-US" altLang="ja-JP" sz="600" b="1" dirty="0">
                <a:solidFill>
                  <a:schemeClr val="tx1"/>
                </a:solidFill>
                <a:latin typeface="メイリオ" panose="020B0604030504040204" pitchFamily="50" charset="-128"/>
                <a:ea typeface="メイリオ" panose="020B0604030504040204" pitchFamily="50" charset="-128"/>
              </a:rPr>
              <a:t>1</a:t>
            </a:r>
            <a:r>
              <a:rPr kumimoji="1" lang="en-US" altLang="ja-JP" sz="1000" b="1" dirty="0">
                <a:solidFill>
                  <a:schemeClr val="tx1"/>
                </a:solidFill>
                <a:latin typeface="メイリオ" panose="020B0604030504040204" pitchFamily="50" charset="-128"/>
                <a:ea typeface="メイリオ" panose="020B0604030504040204" pitchFamily="50" charset="-128"/>
              </a:rPr>
              <a:t>X</a:t>
            </a:r>
            <a:r>
              <a:rPr kumimoji="1" lang="en-US" altLang="ja-JP" sz="600" b="1" dirty="0">
                <a:solidFill>
                  <a:schemeClr val="tx1"/>
                </a:solidFill>
                <a:latin typeface="メイリオ" panose="020B0604030504040204" pitchFamily="50" charset="-128"/>
                <a:ea typeface="メイリオ" panose="020B0604030504040204" pitchFamily="50" charset="-128"/>
              </a:rPr>
              <a:t>1(</a:t>
            </a:r>
            <a:r>
              <a:rPr kumimoji="1" lang="ja-JP" altLang="en-US" sz="600" b="1" dirty="0">
                <a:solidFill>
                  <a:schemeClr val="tx1"/>
                </a:solidFill>
                <a:latin typeface="メイリオ" panose="020B0604030504040204" pitchFamily="50" charset="-128"/>
                <a:ea typeface="メイリオ" panose="020B0604030504040204" pitchFamily="50" charset="-128"/>
              </a:rPr>
              <a:t>身長</a:t>
            </a:r>
            <a:r>
              <a:rPr kumimoji="1" lang="en-US" altLang="ja-JP" sz="600" b="1" dirty="0">
                <a:solidFill>
                  <a:schemeClr val="tx1"/>
                </a:solidFill>
                <a:latin typeface="メイリオ" panose="020B0604030504040204" pitchFamily="50" charset="-128"/>
                <a:ea typeface="メイリオ" panose="020B0604030504040204" pitchFamily="50" charset="-128"/>
              </a:rPr>
              <a:t>)</a:t>
            </a:r>
            <a:r>
              <a:rPr kumimoji="1" lang="en-US" altLang="ja-JP" sz="1000" b="1" dirty="0">
                <a:solidFill>
                  <a:schemeClr val="tx1"/>
                </a:solidFill>
                <a:latin typeface="メイリオ" panose="020B0604030504040204" pitchFamily="50" charset="-128"/>
                <a:ea typeface="メイリオ" panose="020B0604030504040204" pitchFamily="50" charset="-128"/>
              </a:rPr>
              <a:t>+b</a:t>
            </a:r>
            <a:r>
              <a:rPr lang="en-US" altLang="ja-JP" sz="600" b="1" dirty="0">
                <a:solidFill>
                  <a:schemeClr val="tx1"/>
                </a:solidFill>
                <a:latin typeface="メイリオ" panose="020B0604030504040204" pitchFamily="50" charset="-128"/>
                <a:ea typeface="メイリオ" panose="020B0604030504040204" pitchFamily="50" charset="-128"/>
              </a:rPr>
              <a:t>2</a:t>
            </a:r>
            <a:r>
              <a:rPr kumimoji="1" lang="en-US" altLang="ja-JP" sz="1000" b="1" dirty="0">
                <a:solidFill>
                  <a:schemeClr val="tx1"/>
                </a:solidFill>
                <a:latin typeface="メイリオ" panose="020B0604030504040204" pitchFamily="50" charset="-128"/>
                <a:ea typeface="メイリオ" panose="020B0604030504040204" pitchFamily="50" charset="-128"/>
              </a:rPr>
              <a:t>X</a:t>
            </a:r>
            <a:r>
              <a:rPr kumimoji="1" lang="en-US" altLang="ja-JP" sz="600" b="1" dirty="0">
                <a:solidFill>
                  <a:schemeClr val="tx1"/>
                </a:solidFill>
                <a:latin typeface="メイリオ" panose="020B0604030504040204" pitchFamily="50" charset="-128"/>
                <a:ea typeface="メイリオ" panose="020B0604030504040204" pitchFamily="50" charset="-128"/>
              </a:rPr>
              <a:t>2(</a:t>
            </a:r>
            <a:r>
              <a:rPr lang="ja-JP" altLang="en-US" sz="600" b="1" dirty="0">
                <a:solidFill>
                  <a:schemeClr val="tx1"/>
                </a:solidFill>
                <a:latin typeface="メイリオ" panose="020B0604030504040204" pitchFamily="50" charset="-128"/>
                <a:ea typeface="メイリオ" panose="020B0604030504040204" pitchFamily="50" charset="-128"/>
              </a:rPr>
              <a:t>胸囲</a:t>
            </a:r>
            <a:r>
              <a:rPr kumimoji="1" lang="en-US" altLang="ja-JP" sz="600" b="1" dirty="0">
                <a:solidFill>
                  <a:schemeClr val="tx1"/>
                </a:solidFill>
                <a:latin typeface="メイリオ" panose="020B0604030504040204" pitchFamily="50" charset="-128"/>
                <a:ea typeface="メイリオ" panose="020B0604030504040204" pitchFamily="50" charset="-128"/>
              </a:rPr>
              <a:t>)</a:t>
            </a:r>
            <a:r>
              <a:rPr kumimoji="1" lang="en-US" altLang="ja-JP" sz="1000" b="1" dirty="0">
                <a:solidFill>
                  <a:schemeClr val="tx1"/>
                </a:solidFill>
                <a:latin typeface="メイリオ" panose="020B0604030504040204" pitchFamily="50" charset="-128"/>
                <a:ea typeface="メイリオ" panose="020B0604030504040204" pitchFamily="50" charset="-128"/>
              </a:rPr>
              <a:t>+b</a:t>
            </a:r>
            <a:r>
              <a:rPr lang="en-US" altLang="ja-JP" sz="600" b="1" dirty="0">
                <a:solidFill>
                  <a:schemeClr val="tx1"/>
                </a:solidFill>
                <a:latin typeface="メイリオ" panose="020B0604030504040204" pitchFamily="50" charset="-128"/>
                <a:ea typeface="メイリオ" panose="020B0604030504040204" pitchFamily="50" charset="-128"/>
              </a:rPr>
              <a:t>3</a:t>
            </a:r>
            <a:r>
              <a:rPr kumimoji="1" lang="en-US" altLang="ja-JP" sz="1000" b="1" dirty="0">
                <a:solidFill>
                  <a:schemeClr val="tx1"/>
                </a:solidFill>
                <a:latin typeface="メイリオ" panose="020B0604030504040204" pitchFamily="50" charset="-128"/>
                <a:ea typeface="メイリオ" panose="020B0604030504040204" pitchFamily="50" charset="-128"/>
              </a:rPr>
              <a:t>X</a:t>
            </a:r>
            <a:r>
              <a:rPr kumimoji="1" lang="en-US" altLang="ja-JP" sz="600" b="1" dirty="0">
                <a:solidFill>
                  <a:schemeClr val="tx1"/>
                </a:solidFill>
                <a:latin typeface="メイリオ" panose="020B0604030504040204" pitchFamily="50" charset="-128"/>
                <a:ea typeface="メイリオ" panose="020B0604030504040204" pitchFamily="50" charset="-128"/>
              </a:rPr>
              <a:t>3(</a:t>
            </a:r>
            <a:r>
              <a:rPr kumimoji="1" lang="ja-JP" altLang="en-US" sz="600" b="1" dirty="0">
                <a:solidFill>
                  <a:schemeClr val="tx1"/>
                </a:solidFill>
                <a:latin typeface="メイリオ" panose="020B0604030504040204" pitchFamily="50" charset="-128"/>
                <a:ea typeface="メイリオ" panose="020B0604030504040204" pitchFamily="50" charset="-128"/>
              </a:rPr>
              <a:t>腹</a:t>
            </a:r>
            <a:r>
              <a:rPr lang="ja-JP" altLang="en-US" sz="600" b="1" dirty="0">
                <a:solidFill>
                  <a:schemeClr val="tx1"/>
                </a:solidFill>
                <a:latin typeface="メイリオ" panose="020B0604030504040204" pitchFamily="50" charset="-128"/>
                <a:ea typeface="メイリオ" panose="020B0604030504040204" pitchFamily="50" charset="-128"/>
              </a:rPr>
              <a:t>囲</a:t>
            </a:r>
            <a:r>
              <a:rPr kumimoji="1" lang="en-US" altLang="ja-JP" sz="600" b="1" dirty="0">
                <a:solidFill>
                  <a:schemeClr val="tx1"/>
                </a:solidFill>
                <a:latin typeface="メイリオ" panose="020B0604030504040204" pitchFamily="50" charset="-128"/>
                <a:ea typeface="メイリオ" panose="020B0604030504040204" pitchFamily="50" charset="-128"/>
              </a:rPr>
              <a:t>)</a:t>
            </a:r>
            <a:r>
              <a:rPr kumimoji="1" lang="en-US" altLang="ja-JP" sz="1000" b="1" dirty="0">
                <a:solidFill>
                  <a:schemeClr val="tx1"/>
                </a:solidFill>
                <a:latin typeface="メイリオ" panose="020B0604030504040204" pitchFamily="50" charset="-128"/>
                <a:ea typeface="メイリオ" panose="020B0604030504040204" pitchFamily="50" charset="-128"/>
              </a:rPr>
              <a:t>+b</a:t>
            </a:r>
            <a:r>
              <a:rPr kumimoji="1" lang="en-US" altLang="ja-JP" sz="600" b="1" dirty="0">
                <a:solidFill>
                  <a:schemeClr val="tx1"/>
                </a:solidFill>
                <a:latin typeface="メイリオ" panose="020B0604030504040204" pitchFamily="50" charset="-128"/>
                <a:ea typeface="メイリオ" panose="020B0604030504040204" pitchFamily="50" charset="-128"/>
              </a:rPr>
              <a:t>0</a:t>
            </a:r>
            <a:endParaRPr kumimoji="1" lang="ja-JP" altLang="en-US" sz="600" b="1" dirty="0">
              <a:solidFill>
                <a:schemeClr val="tx1"/>
              </a:solidFill>
              <a:latin typeface="メイリオ" panose="020B0604030504040204" pitchFamily="50" charset="-128"/>
              <a:ea typeface="メイリオ" panose="020B0604030504040204" pitchFamily="50" charset="-128"/>
            </a:endParaRPr>
          </a:p>
        </p:txBody>
      </p:sp>
      <p:cxnSp>
        <p:nvCxnSpPr>
          <p:cNvPr id="376" name="直線矢印コネクタ 375">
            <a:extLst>
              <a:ext uri="{FF2B5EF4-FFF2-40B4-BE49-F238E27FC236}">
                <a16:creationId xmlns:a16="http://schemas.microsoft.com/office/drawing/2014/main" id="{8CD6DBE5-53C0-FF30-FAD8-B31CBEB9511A}"/>
              </a:ext>
            </a:extLst>
          </p:cNvPr>
          <p:cNvCxnSpPr>
            <a:cxnSpLocks/>
          </p:cNvCxnSpPr>
          <p:nvPr/>
        </p:nvCxnSpPr>
        <p:spPr>
          <a:xfrm flipV="1">
            <a:off x="9287912" y="5651879"/>
            <a:ext cx="344369" cy="2158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7" name="直線矢印コネクタ 376">
            <a:extLst>
              <a:ext uri="{FF2B5EF4-FFF2-40B4-BE49-F238E27FC236}">
                <a16:creationId xmlns:a16="http://schemas.microsoft.com/office/drawing/2014/main" id="{5E03222A-C874-9FCA-CF97-5ED31F12127E}"/>
              </a:ext>
            </a:extLst>
          </p:cNvPr>
          <p:cNvCxnSpPr>
            <a:cxnSpLocks/>
          </p:cNvCxnSpPr>
          <p:nvPr/>
        </p:nvCxnSpPr>
        <p:spPr>
          <a:xfrm flipH="1" flipV="1">
            <a:off x="10340182" y="5666045"/>
            <a:ext cx="345600" cy="21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9" name="直線矢印コネクタ 378">
            <a:extLst>
              <a:ext uri="{FF2B5EF4-FFF2-40B4-BE49-F238E27FC236}">
                <a16:creationId xmlns:a16="http://schemas.microsoft.com/office/drawing/2014/main" id="{73B50AE2-CD10-AC27-041A-B9D6F67155A5}"/>
              </a:ext>
            </a:extLst>
          </p:cNvPr>
          <p:cNvCxnSpPr>
            <a:cxnSpLocks/>
          </p:cNvCxnSpPr>
          <p:nvPr/>
        </p:nvCxnSpPr>
        <p:spPr>
          <a:xfrm flipV="1">
            <a:off x="9981002" y="5697594"/>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AC9F1050-BE17-FDB2-3A0B-3299B880C1DB}"/>
              </a:ext>
            </a:extLst>
          </p:cNvPr>
          <p:cNvSpPr txBox="1"/>
          <p:nvPr/>
        </p:nvSpPr>
        <p:spPr>
          <a:xfrm>
            <a:off x="124258" y="1645559"/>
            <a:ext cx="11845001" cy="584775"/>
          </a:xfrm>
          <a:prstGeom prst="rect">
            <a:avLst/>
          </a:prstGeom>
          <a:noFill/>
        </p:spPr>
        <p:txBody>
          <a:bodyPr wrap="square" rtlCol="0">
            <a:spAutoFit/>
          </a:bodyPr>
          <a:lstStyle/>
          <a:p>
            <a:endParaRPr kumimoji="1" lang="en-US" altLang="ja-JP" sz="400" dirty="0">
              <a:solidFill>
                <a:schemeClr val="bg1">
                  <a:lumMod val="50000"/>
                </a:schemeClr>
              </a:solidFill>
              <a:latin typeface="メイリオ" panose="020B0604030504040204" pitchFamily="50" charset="-128"/>
              <a:ea typeface="メイリオ" panose="020B0604030504040204" pitchFamily="50" charset="-128"/>
            </a:endParaRPr>
          </a:p>
          <a:p>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　★介入策を単に実施するだけではなく、どういった効果があらわれるか分析・検証することが重要です。</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a:p>
            <a:r>
              <a:rPr lang="ja-JP" altLang="en-US" sz="1400" dirty="0">
                <a:solidFill>
                  <a:schemeClr val="bg1">
                    <a:lumMod val="50000"/>
                  </a:schemeClr>
                </a:solidFill>
                <a:latin typeface="メイリオ" panose="020B0604030504040204" pitchFamily="50" charset="-128"/>
                <a:ea typeface="メイリオ" panose="020B0604030504040204" pitchFamily="50" charset="-128"/>
              </a:rPr>
              <a:t>　★</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検証手法は様々あり、どの手法が</a:t>
            </a:r>
            <a:r>
              <a:rPr lang="ja-JP" altLang="en-US" sz="1400" dirty="0">
                <a:solidFill>
                  <a:schemeClr val="bg1">
                    <a:lumMod val="50000"/>
                  </a:schemeClr>
                </a:solidFill>
                <a:latin typeface="メイリオ" panose="020B0604030504040204" pitchFamily="50" charset="-128"/>
                <a:ea typeface="メイリオ" panose="020B0604030504040204" pitchFamily="50" charset="-128"/>
              </a:rPr>
              <a:t>適切かは状況によって異なるため</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a:t>
            </a:r>
            <a:r>
              <a:rPr lang="ja-JP" altLang="en-US" sz="1400" dirty="0">
                <a:solidFill>
                  <a:schemeClr val="bg1">
                    <a:lumMod val="50000"/>
                  </a:schemeClr>
                </a:solidFill>
                <a:latin typeface="メイリオ" panose="020B0604030504040204" pitchFamily="50" charset="-128"/>
                <a:ea typeface="メイリオ" panose="020B0604030504040204" pitchFamily="50" charset="-128"/>
              </a:rPr>
              <a:t>可能な限り</a:t>
            </a:r>
            <a:r>
              <a:rPr kumimoji="1" lang="ja-JP" altLang="en-US" sz="1400" dirty="0">
                <a:solidFill>
                  <a:schemeClr val="bg1">
                    <a:lumMod val="50000"/>
                  </a:schemeClr>
                </a:solidFill>
                <a:latin typeface="メイリオ" panose="020B0604030504040204" pitchFamily="50" charset="-128"/>
                <a:ea typeface="メイリオ" panose="020B0604030504040204" pitchFamily="50" charset="-128"/>
              </a:rPr>
              <a:t>学識経験者に相談することをお勧めします。</a:t>
            </a:r>
            <a:endParaRPr kumimoji="1" lang="en-US" altLang="ja-JP" sz="14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224" name="テキスト ボックス 223">
            <a:extLst>
              <a:ext uri="{FF2B5EF4-FFF2-40B4-BE49-F238E27FC236}">
                <a16:creationId xmlns:a16="http://schemas.microsoft.com/office/drawing/2014/main" id="{7D8D2344-BE8B-0FAA-DCA6-CD80FE7B478E}"/>
              </a:ext>
            </a:extLst>
          </p:cNvPr>
          <p:cNvSpPr txBox="1"/>
          <p:nvPr/>
        </p:nvSpPr>
        <p:spPr>
          <a:xfrm>
            <a:off x="0" y="4005"/>
            <a:ext cx="12192000" cy="307777"/>
          </a:xfrm>
          <a:prstGeom prst="rect">
            <a:avLst/>
          </a:prstGeom>
          <a:noFill/>
        </p:spPr>
        <p:txBody>
          <a:bodyPr wrap="square" rtlCol="0">
            <a:spAutoFit/>
          </a:bodyPr>
          <a:lstStyle/>
          <a:p>
            <a:pPr algn="r"/>
            <a:r>
              <a:rPr kumimoji="1" lang="ja-JP" altLang="en-US" sz="1400" b="1" dirty="0">
                <a:solidFill>
                  <a:schemeClr val="bg1">
                    <a:lumMod val="50000"/>
                  </a:schemeClr>
                </a:solidFill>
                <a:latin typeface="メイリオ" panose="020B0604030504040204" pitchFamily="50" charset="-128"/>
                <a:ea typeface="メイリオ" panose="020B0604030504040204" pitchFamily="50" charset="-128"/>
              </a:rPr>
              <a:t>　ナッジ検討プロセスモデル</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r>
              <a:rPr lang="en-US" altLang="ja-JP" sz="800" b="1" dirty="0">
                <a:solidFill>
                  <a:schemeClr val="bg1">
                    <a:lumMod val="50000"/>
                  </a:schemeClr>
                </a:solidFill>
                <a:latin typeface="メイリオ" panose="020B0604030504040204" pitchFamily="50" charset="-128"/>
                <a:ea typeface="メイリオ" panose="020B0604030504040204" pitchFamily="50" charset="-128"/>
              </a:rPr>
              <a:t>v</a:t>
            </a:r>
            <a:r>
              <a:rPr kumimoji="1" lang="en-US" altLang="ja-JP" sz="800" b="1" dirty="0">
                <a:solidFill>
                  <a:schemeClr val="bg1">
                    <a:lumMod val="50000"/>
                  </a:schemeClr>
                </a:solidFill>
                <a:latin typeface="メイリオ" panose="020B0604030504040204" pitchFamily="50" charset="-128"/>
                <a:ea typeface="メイリオ" panose="020B0604030504040204" pitchFamily="50" charset="-128"/>
              </a:rPr>
              <a:t>er.2.0</a:t>
            </a:r>
            <a:r>
              <a:rPr kumimoji="1" lang="ja-JP" altLang="en-US" sz="800" b="1" dirty="0">
                <a:solidFill>
                  <a:schemeClr val="bg1">
                    <a:lumMod val="50000"/>
                  </a:schemeClr>
                </a:solidFill>
                <a:latin typeface="メイリオ" panose="020B0604030504040204" pitchFamily="50" charset="-128"/>
                <a:ea typeface="メイリオ" panose="020B0604030504040204" pitchFamily="50" charset="-128"/>
              </a:rPr>
              <a:t>）</a:t>
            </a:r>
            <a:endParaRPr kumimoji="1" lang="ja-JP" altLang="en-US" sz="1400" b="1" dirty="0">
              <a:solidFill>
                <a:schemeClr val="bg1">
                  <a:lumMod val="50000"/>
                </a:schemeClr>
              </a:solidFill>
              <a:latin typeface="メイリオ" panose="020B0604030504040204" pitchFamily="50" charset="-128"/>
              <a:ea typeface="メイリオ" panose="020B0604030504040204" pitchFamily="50" charset="-128"/>
            </a:endParaRPr>
          </a:p>
        </p:txBody>
      </p:sp>
      <p:grpSp>
        <p:nvGrpSpPr>
          <p:cNvPr id="2" name="グループ化 1">
            <a:extLst>
              <a:ext uri="{FF2B5EF4-FFF2-40B4-BE49-F238E27FC236}">
                <a16:creationId xmlns:a16="http://schemas.microsoft.com/office/drawing/2014/main" id="{69435080-3769-3D55-AC75-29332BA7D706}"/>
              </a:ext>
            </a:extLst>
          </p:cNvPr>
          <p:cNvGrpSpPr/>
          <p:nvPr/>
        </p:nvGrpSpPr>
        <p:grpSpPr>
          <a:xfrm>
            <a:off x="4902018" y="6573907"/>
            <a:ext cx="6796706" cy="266989"/>
            <a:chOff x="4902018" y="6573907"/>
            <a:chExt cx="6796706" cy="266989"/>
          </a:xfrm>
        </p:grpSpPr>
        <p:sp>
          <p:nvSpPr>
            <p:cNvPr id="225" name="テキスト ボックス 224">
              <a:extLst>
                <a:ext uri="{FF2B5EF4-FFF2-40B4-BE49-F238E27FC236}">
                  <a16:creationId xmlns:a16="http://schemas.microsoft.com/office/drawing/2014/main" id="{9E2073BF-B899-8730-963E-453F63BD73D5}"/>
                </a:ext>
              </a:extLst>
            </p:cNvPr>
            <p:cNvSpPr txBox="1"/>
            <p:nvPr/>
          </p:nvSpPr>
          <p:spPr>
            <a:xfrm>
              <a:off x="4902018" y="6594675"/>
              <a:ext cx="6612160" cy="246221"/>
            </a:xfrm>
            <a:prstGeom prst="rect">
              <a:avLst/>
            </a:prstGeom>
            <a:noFill/>
          </p:spPr>
          <p:txBody>
            <a:bodyPr wrap="square" rtlCol="0" anchor="b">
              <a:spAutoFit/>
            </a:bodyPr>
            <a:lstStyle/>
            <a:p>
              <a:pPr algn="r" hangingPunct="0"/>
              <a:r>
                <a:rPr lang="en-US" altLang="ja-JP" sz="1000" b="1" dirty="0">
                  <a:solidFill>
                    <a:schemeClr val="bg1">
                      <a:lumMod val="50000"/>
                    </a:schemeClr>
                  </a:solidFill>
                  <a:latin typeface="メイリオ" panose="020B0604030504040204" pitchFamily="50" charset="-128"/>
                  <a:ea typeface="メイリオ" panose="020B0604030504040204" pitchFamily="50" charset="-128"/>
                </a:rPr>
                <a:t>© </a:t>
              </a:r>
              <a:r>
                <a:rPr lang="ja-JP" altLang="en-US" sz="1000" b="1" dirty="0">
                  <a:solidFill>
                    <a:schemeClr val="bg1">
                      <a:lumMod val="50000"/>
                    </a:schemeClr>
                  </a:solidFill>
                  <a:latin typeface="メイリオ" panose="020B0604030504040204" pitchFamily="50" charset="-128"/>
                  <a:ea typeface="メイリオ" panose="020B0604030504040204" pitchFamily="50" charset="-128"/>
                </a:rPr>
                <a:t>福井市ナッジ・ユニット</a:t>
              </a:r>
              <a:endParaRPr kumimoji="1" lang="ja-JP" altLang="en-US" sz="1000" b="1" dirty="0">
                <a:solidFill>
                  <a:schemeClr val="bg1">
                    <a:lumMod val="50000"/>
                  </a:schemeClr>
                </a:solidFill>
                <a:latin typeface="メイリオ" panose="020B0604030504040204" pitchFamily="50" charset="-128"/>
                <a:ea typeface="メイリオ" panose="020B0604030504040204" pitchFamily="50" charset="-128"/>
              </a:endParaRPr>
            </a:p>
          </p:txBody>
        </p:sp>
        <p:pic>
          <p:nvPicPr>
            <p:cNvPr id="227" name="図 226">
              <a:extLst>
                <a:ext uri="{FF2B5EF4-FFF2-40B4-BE49-F238E27FC236}">
                  <a16:creationId xmlns:a16="http://schemas.microsoft.com/office/drawing/2014/main" id="{0C9BC543-A117-2F0B-0023-C3E20383CE57}"/>
                </a:ext>
              </a:extLst>
            </p:cNvPr>
            <p:cNvPicPr>
              <a:picLocks noChangeAspect="1"/>
            </p:cNvPicPr>
            <p:nvPr/>
          </p:nvPicPr>
          <p:blipFill>
            <a:blip r:embed="rId12"/>
            <a:stretch>
              <a:fillRect/>
            </a:stretch>
          </p:blipFill>
          <p:spPr>
            <a:xfrm>
              <a:off x="11439098" y="6573907"/>
              <a:ext cx="259626" cy="259846"/>
            </a:xfrm>
            <a:prstGeom prst="rect">
              <a:avLst/>
            </a:prstGeom>
          </p:spPr>
        </p:pic>
      </p:grpSp>
    </p:spTree>
    <p:extLst>
      <p:ext uri="{BB962C8B-B14F-4D97-AF65-F5344CB8AC3E}">
        <p14:creationId xmlns:p14="http://schemas.microsoft.com/office/powerpoint/2010/main" val="31287852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92D050"/>
        </a:solidFill>
        <a:ln>
          <a:noFill/>
        </a:ln>
      </a:spPr>
      <a:bodyPr rtlCol="0" anchor="ctr"/>
      <a:lstStyle>
        <a:defPPr algn="ctr">
          <a:defRPr kumimoji="1"/>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2035</Words>
  <Application>Microsoft Office PowerPoint</Application>
  <PresentationFormat>ワイド画面</PresentationFormat>
  <Paragraphs>397</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9</vt:i4>
      </vt:variant>
    </vt:vector>
  </HeadingPairs>
  <TitlesOfParts>
    <vt:vector size="15" baseType="lpstr">
      <vt:lpstr>メイリオ</vt:lpstr>
      <vt:lpstr>游ゴシック</vt:lpstr>
      <vt:lpstr>游ゴシック Light</vt:lpstr>
      <vt:lpstr>Arial</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LSN201006</dc:creator>
  <cp:lastModifiedBy>LSN201006</cp:lastModifiedBy>
  <cp:revision>97</cp:revision>
  <cp:lastPrinted>2023-07-11T04:48:29Z</cp:lastPrinted>
  <dcterms:created xsi:type="dcterms:W3CDTF">2022-11-11T05:04:05Z</dcterms:created>
  <dcterms:modified xsi:type="dcterms:W3CDTF">2024-09-22T02:57:24Z</dcterms:modified>
</cp:coreProperties>
</file>