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4E571A-76E9-1A32-2093-F9F8AF69D977}" name="Jiro Fukuda" initials="JF" userId="09370dde824b70cd" providerId="Windows Live"/>
  <p188:author id="{DB136B43-01F9-94F4-B49C-3A609C9571DA}" name="ゲスト ユーザー" initials="ゲユ" userId="S::urn:spo:anon#f6b3a1ae020e78f6c321fd8f8ffaecef1f439f92ed87efefb37be6fbd64590db::" providerId="AD"/>
  <p188:author id="{916E154A-6B20-1F48-EDF6-317A00A3FB29}" name="英司 狩野" initials="英狩" userId="d7358cc3e131e28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42012-C06D-4AFB-AE35-29EA2D251E2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B16F8-A0B8-4082-99DD-9A01C72AA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1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DD128-5FB0-4461-8D98-9FE5BDE934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8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7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2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9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1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50AE4F8-3E0D-7686-8D73-C8CDB9A1B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2700" dirty="0">
                <a:latin typeface="+mn-ea"/>
                <a:ea typeface="+mn-ea"/>
              </a:rPr>
              <a:t>課題解決ツールボックス　実践ガイド</a:t>
            </a:r>
            <a:br>
              <a:rPr lang="en-US" altLang="ja-JP" sz="2700" dirty="0">
                <a:latin typeface="+mn-ea"/>
                <a:ea typeface="+mn-ea"/>
              </a:rPr>
            </a:br>
            <a:br>
              <a:rPr lang="ja-JP" altLang="en-US" sz="2700" dirty="0">
                <a:latin typeface="+mn-ea"/>
                <a:ea typeface="+mn-ea"/>
              </a:rPr>
            </a:br>
            <a:r>
              <a:rPr lang="ja-JP" altLang="en-US" sz="8000" dirty="0">
                <a:latin typeface="+mn-ea"/>
                <a:ea typeface="+mn-ea"/>
              </a:rPr>
              <a:t>シナリオグラフ</a:t>
            </a:r>
            <a:br>
              <a:rPr lang="en-US" altLang="ja-JP" sz="8000" dirty="0">
                <a:latin typeface="+mn-ea"/>
                <a:ea typeface="+mn-ea"/>
              </a:rPr>
            </a:br>
            <a:r>
              <a:rPr lang="ja-JP" altLang="en-US" sz="8000" dirty="0">
                <a:latin typeface="+mn-ea"/>
                <a:ea typeface="+mn-ea"/>
              </a:rPr>
              <a:t>ワークシート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887A78B-9E16-4758-9936-B65AB7E2F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altLang="ja-JP" dirty="0">
                <a:latin typeface="+mn-ea"/>
              </a:rPr>
              <a:t>2025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3</a:t>
            </a:r>
            <a:r>
              <a:rPr lang="ja-JP" altLang="en-US" dirty="0">
                <a:latin typeface="+mn-ea"/>
              </a:rPr>
              <a:t>月版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福田次郎（横浜市</a:t>
            </a:r>
            <a:r>
              <a:rPr lang="en-US" altLang="ja-JP" dirty="0">
                <a:latin typeface="+mn-ea"/>
              </a:rPr>
              <a:t>CIO</a:t>
            </a:r>
            <a:r>
              <a:rPr lang="ja-JP" altLang="en-US" dirty="0">
                <a:latin typeface="+mn-ea"/>
              </a:rPr>
              <a:t>補佐監）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0B4CF1-27DC-D505-3BAF-E7BA972CEBC2}"/>
              </a:ext>
            </a:extLst>
          </p:cNvPr>
          <p:cNvSpPr txBox="1"/>
          <p:nvPr/>
        </p:nvSpPr>
        <p:spPr>
          <a:xfrm>
            <a:off x="1791284" y="6550223"/>
            <a:ext cx="86094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「課題解決ツールボックス ご利用条件」に準拠してご利用ください。</a:t>
            </a:r>
            <a:r>
              <a:rPr lang="en-US" altLang="ja-JP" sz="1400" kern="100" dirty="0">
                <a:effectLst/>
                <a:latin typeface="+mn-ea"/>
                <a:cs typeface="Times New Roman" panose="02020603050405020304" pitchFamily="18" charset="0"/>
              </a:rPr>
              <a:t> (</a:t>
            </a:r>
            <a:r>
              <a:rPr lang="en-US" altLang="ja-JP" sz="1400" u="sng" kern="100" dirty="0">
                <a:solidFill>
                  <a:srgbClr val="467886"/>
                </a:solidFill>
                <a:effectLst/>
                <a:latin typeface="+mn-ea"/>
                <a:cs typeface="Times New Roman" panose="02020603050405020304" pitchFamily="18" charset="0"/>
              </a:rPr>
              <a:t>https://gov-toolbox.jp/#terms</a:t>
            </a:r>
            <a:r>
              <a:rPr lang="en-US" altLang="ja-JP" sz="1400" kern="100" dirty="0">
                <a:effectLst/>
                <a:latin typeface="+mn-ea"/>
                <a:cs typeface="Times New Roman" panose="02020603050405020304" pitchFamily="18" charset="0"/>
              </a:rPr>
              <a:t>)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4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FBEED-A5F5-291F-4C14-1192838420EF}"/>
              </a:ext>
            </a:extLst>
          </p:cNvPr>
          <p:cNvSpPr/>
          <p:nvPr/>
        </p:nvSpPr>
        <p:spPr>
          <a:xfrm>
            <a:off x="0" y="0"/>
            <a:ext cx="4826301" cy="4322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rtlCol="0" anchor="ctr">
            <a:spAutoFit/>
          </a:bodyPr>
          <a:lstStyle/>
          <a:p>
            <a:r>
              <a:rPr kumimoji="1" lang="ja-JP" altLang="en-US" sz="1800" dirty="0">
                <a:latin typeface="+mn-ea"/>
              </a:rPr>
              <a:t>ワークシート：</a:t>
            </a:r>
            <a:r>
              <a:rPr lang="ja-JP" altLang="en-US" dirty="0">
                <a:latin typeface="+mn-ea"/>
              </a:rPr>
              <a:t>シナリオグラフ</a:t>
            </a:r>
            <a:endParaRPr kumimoji="1" lang="ja-JP" altLang="en-US" dirty="0">
              <a:latin typeface="+mn-ea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09850"/>
              </p:ext>
            </p:extLst>
          </p:nvPr>
        </p:nvGraphicFramePr>
        <p:xfrm>
          <a:off x="1084161" y="835444"/>
          <a:ext cx="10513169" cy="423354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76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effectLst/>
                        </a:rPr>
                        <a:t>いつ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/>
                        </a:rPr>
                        <a:t>When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どこで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Where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だれが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Who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何をする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どんな気持ちで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Feel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86449"/>
              </p:ext>
            </p:extLst>
          </p:nvPr>
        </p:nvGraphicFramePr>
        <p:xfrm>
          <a:off x="1084162" y="5376102"/>
          <a:ext cx="10513168" cy="1075965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980742">
                  <a:extLst>
                    <a:ext uri="{9D8B030D-6E8A-4147-A177-3AD203B41FA5}">
                      <a16:colId xmlns:a16="http://schemas.microsoft.com/office/drawing/2014/main" val="1648162121"/>
                    </a:ext>
                  </a:extLst>
                </a:gridCol>
                <a:gridCol w="8532426">
                  <a:extLst>
                    <a:ext uri="{9D8B030D-6E8A-4147-A177-3AD203B41FA5}">
                      <a16:colId xmlns:a16="http://schemas.microsoft.com/office/drawing/2014/main" val="2391025837"/>
                    </a:ext>
                  </a:extLst>
                </a:gridCol>
              </a:tblGrid>
              <a:tr h="1075965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effectLst/>
                        </a:rPr>
                        <a:t>アイデア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effectLst/>
                        </a:rPr>
                        <a:t>Idea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712676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59728"/>
              </p:ext>
            </p:extLst>
          </p:nvPr>
        </p:nvGraphicFramePr>
        <p:xfrm>
          <a:off x="4914901" y="216110"/>
          <a:ext cx="64988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8872">
                  <a:extLst>
                    <a:ext uri="{9D8B030D-6E8A-4147-A177-3AD203B41FA5}">
                      <a16:colId xmlns:a16="http://schemas.microsoft.com/office/drawing/2014/main" val="46823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プロジェクト名：　　　　　　　　　　　　　　　    日付：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NAME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177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73</Words>
  <Application>Microsoft Office PowerPoint</Application>
  <PresentationFormat>ワイド画面</PresentationFormat>
  <Paragraphs>19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課題解決ツールボックス　実践ガイド  シナリオグラフ ワークシート</vt:lpstr>
      <vt:lpstr>PowerPoint プレゼンテーション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 次郎</dc:creator>
  <cp:lastModifiedBy>Eiji Kano</cp:lastModifiedBy>
  <cp:revision>18</cp:revision>
  <dcterms:created xsi:type="dcterms:W3CDTF">2025-01-15T05:34:38Z</dcterms:created>
  <dcterms:modified xsi:type="dcterms:W3CDTF">2025-03-30T18:22:11Z</dcterms:modified>
</cp:coreProperties>
</file>